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0" r:id="rId2"/>
    <p:sldId id="291" r:id="rId3"/>
    <p:sldId id="329" r:id="rId4"/>
    <p:sldId id="332" r:id="rId5"/>
    <p:sldId id="333" r:id="rId6"/>
    <p:sldId id="334" r:id="rId7"/>
    <p:sldId id="347" r:id="rId8"/>
    <p:sldId id="330" r:id="rId9"/>
    <p:sldId id="331" r:id="rId10"/>
    <p:sldId id="348" r:id="rId11"/>
    <p:sldId id="349" r:id="rId12"/>
    <p:sldId id="350" r:id="rId13"/>
    <p:sldId id="345" r:id="rId14"/>
    <p:sldId id="325" r:id="rId15"/>
    <p:sldId id="335" r:id="rId16"/>
    <p:sldId id="326" r:id="rId17"/>
    <p:sldId id="346" r:id="rId18"/>
    <p:sldId id="301" r:id="rId19"/>
    <p:sldId id="351" r:id="rId20"/>
    <p:sldId id="352" r:id="rId21"/>
    <p:sldId id="340" r:id="rId22"/>
    <p:sldId id="293" r:id="rId23"/>
    <p:sldId id="303" r:id="rId24"/>
    <p:sldId id="353" r:id="rId25"/>
    <p:sldId id="275" r:id="rId26"/>
    <p:sldId id="310" r:id="rId27"/>
    <p:sldId id="337" r:id="rId28"/>
    <p:sldId id="338" r:id="rId29"/>
    <p:sldId id="341" r:id="rId30"/>
    <p:sldId id="339" r:id="rId31"/>
    <p:sldId id="354" r:id="rId32"/>
    <p:sldId id="307" r:id="rId33"/>
    <p:sldId id="336" r:id="rId34"/>
    <p:sldId id="34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B58084-F8CB-4B60-B902-A5076214C821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0B5E81-504B-4E25-95BA-2D56296D6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2C24-883E-4CD8-935A-280986AF3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FDE1-A2F5-4985-AA81-6B8D174FA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1E67-EA1B-4FEE-8918-EB1882F4B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9BF5-7015-4E50-8331-013DBD43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D4C2-1731-4D82-A634-68CC95A77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4D6C-569D-4364-A79B-5E4D0D425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F228-743E-441B-97A0-C4DAD5FC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B90D-8D1F-4204-95D6-64FA225A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595A-CF38-4FF6-B8E8-93D1E2CA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6E13-AF36-410C-AC58-CE73E0CF3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1F69-D7DF-47FE-B0F8-A24E872E9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B24304-3261-405C-9318-8C16DC332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bg1"/>
                </a:solidFill>
                <a:latin typeface="Jokerman" pitchFamily="82" charset="0"/>
              </a:rPr>
              <a:t>Atomic Matter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Parts of an atom</a:t>
            </a:r>
          </a:p>
        </p:txBody>
      </p:sp>
      <p:pic>
        <p:nvPicPr>
          <p:cNvPr id="4" name="Picture 3" descr="atom with l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46482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Parts of an atom</a:t>
            </a:r>
          </a:p>
        </p:txBody>
      </p:sp>
      <p:pic>
        <p:nvPicPr>
          <p:cNvPr id="4" name="Picture 3" descr="atom with l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29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Parts of an atom</a:t>
            </a:r>
          </a:p>
        </p:txBody>
      </p:sp>
      <p:pic>
        <p:nvPicPr>
          <p:cNvPr id="4" name="Picture 3" descr="atom with l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789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128A-4745-4096-9F5D-9B0B0B92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and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DFFBD-7C5B-4D8C-BBCD-BA79D712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2667000" cy="2572528"/>
          </a:xfrm>
          <a:prstGeom prst="rect">
            <a:avLst/>
          </a:prstGeom>
        </p:spPr>
      </p:pic>
      <p:pic>
        <p:nvPicPr>
          <p:cNvPr id="7170" name="Picture 2" descr="https://upload.wikimedia.org/wikipedia/commons/thumb/3/37/Fig3AB_iCarbon_01C.jpg/750px-Fig3AB_iCarbon_01C.jpg">
            <a:extLst>
              <a:ext uri="{FF2B5EF4-FFF2-40B4-BE49-F238E27FC236}">
                <a16:creationId xmlns:a16="http://schemas.microsoft.com/office/drawing/2014/main" id="{4527338D-4424-4118-A20A-4BA30722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26" y="2667000"/>
            <a:ext cx="5604623" cy="38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2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Electrons travel around the nucleus in (2) two, the next level is eight (8), and the third is eighteen (18).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shell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854700" cy="43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structure of all atoms are the same, the only thing that changes are the number of particles within the atom.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Atoms are defined by the number of protons in its nucleus</a:t>
            </a:r>
            <a:r>
              <a:rPr lang="en-US" dirty="0">
                <a:solidFill>
                  <a:srgbClr val="FF0000"/>
                </a:solidFill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95800"/>
            <a:ext cx="1943100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419600"/>
            <a:ext cx="2933700" cy="22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7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89F7-145F-4EA6-B4D7-D7820894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of an 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E35C-5728-4634-959D-7D890C41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atom’s </a:t>
            </a:r>
            <a:r>
              <a:rPr lang="en-US" dirty="0">
                <a:solidFill>
                  <a:srgbClr val="FF0000"/>
                </a:solidFill>
              </a:rPr>
              <a:t>mass</a:t>
            </a:r>
            <a:r>
              <a:rPr lang="en-US" dirty="0"/>
              <a:t> is from the </a:t>
            </a:r>
            <a:r>
              <a:rPr lang="en-US" dirty="0">
                <a:solidFill>
                  <a:srgbClr val="FF0000"/>
                </a:solidFill>
              </a:rPr>
              <a:t>protons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neutrons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of the atom’s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 is in the </a:t>
            </a:r>
            <a:r>
              <a:rPr lang="en-US" dirty="0">
                <a:solidFill>
                  <a:srgbClr val="FF0000"/>
                </a:solidFill>
              </a:rPr>
              <a:t>electron cloud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of the atom is </a:t>
            </a:r>
            <a:r>
              <a:rPr lang="en-US" dirty="0">
                <a:solidFill>
                  <a:srgbClr val="FF0000"/>
                </a:solidFill>
              </a:rPr>
              <a:t>empty</a:t>
            </a:r>
            <a:r>
              <a:rPr lang="en-US" dirty="0"/>
              <a:t> space. </a:t>
            </a:r>
          </a:p>
        </p:txBody>
      </p:sp>
    </p:spTree>
    <p:extLst>
      <p:ext uri="{BB962C8B-B14F-4D97-AF65-F5344CB8AC3E}">
        <p14:creationId xmlns:p14="http://schemas.microsoft.com/office/powerpoint/2010/main" val="417999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Elements</a:t>
            </a:r>
            <a:r>
              <a:rPr lang="en-US" dirty="0"/>
              <a:t> are matter made up of </a:t>
            </a:r>
            <a:r>
              <a:rPr lang="en-US" dirty="0">
                <a:solidFill>
                  <a:srgbClr val="FF0000"/>
                </a:solidFill>
              </a:rPr>
              <a:t>only one type of atom</a:t>
            </a:r>
            <a:r>
              <a:rPr lang="en-US" dirty="0"/>
              <a:t> (remember this is based on the amount of </a:t>
            </a:r>
            <a:r>
              <a:rPr lang="en-US" b="1" u="sng" dirty="0"/>
              <a:t>protons</a:t>
            </a:r>
            <a:r>
              <a:rPr lang="en-US" dirty="0"/>
              <a:t> and neutrons.) </a:t>
            </a:r>
          </a:p>
          <a:p>
            <a:pPr eaLnBrk="1" hangingPunct="1"/>
            <a:r>
              <a:rPr lang="en-US" dirty="0"/>
              <a:t>Gold is an element made up of only gold atoms, and iron is only made up of iron atoms.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7A7BB-CB58-4B17-8164-84687354B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343400"/>
            <a:ext cx="4265263" cy="239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US" dirty="0">
                <a:solidFill>
                  <a:srgbClr val="000000"/>
                </a:solidFill>
              </a:rPr>
              <a:t>Elements are the primary colors of matter!</a:t>
            </a:r>
          </a:p>
          <a:p>
            <a:pPr lvl="0" eaLnBrk="1" hangingPunct="1"/>
            <a:r>
              <a:rPr lang="en-US" dirty="0">
                <a:solidFill>
                  <a:srgbClr val="FF0000"/>
                </a:solidFill>
              </a:rPr>
              <a:t>They are the simplest form of matter.</a:t>
            </a:r>
          </a:p>
          <a:p>
            <a:endParaRPr lang="en-US" dirty="0"/>
          </a:p>
        </p:txBody>
      </p:sp>
      <p:pic>
        <p:nvPicPr>
          <p:cNvPr id="1026" name="Picture 2" descr="Image result for primary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886868"/>
            <a:ext cx="50673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elements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elements chemistry"/>
          <p:cNvSpPr>
            <a:spLocks noChangeAspect="1" noChangeArrowheads="1"/>
          </p:cNvSpPr>
          <p:nvPr/>
        </p:nvSpPr>
        <p:spPr bwMode="auto">
          <a:xfrm>
            <a:off x="155575" y="-1431925"/>
            <a:ext cx="50673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4745635"/>
            <a:ext cx="3295650" cy="19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b="1" dirty="0"/>
              <a:t>Matter</a:t>
            </a:r>
            <a:r>
              <a:rPr lang="en-US" dirty="0"/>
              <a:t> is the term used to describe anything that has </a:t>
            </a:r>
            <a:r>
              <a:rPr lang="en-US" b="1" dirty="0"/>
              <a:t>mass</a:t>
            </a:r>
            <a:r>
              <a:rPr lang="en-US" dirty="0"/>
              <a:t> and </a:t>
            </a:r>
            <a:r>
              <a:rPr lang="en-US" b="1" dirty="0"/>
              <a:t>takes up space.</a:t>
            </a:r>
          </a:p>
          <a:p>
            <a:pPr eaLnBrk="1" hangingPunct="1"/>
            <a:r>
              <a:rPr lang="en-US" b="1" dirty="0"/>
              <a:t>Matter is made of atoms.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0600" y="3810000"/>
            <a:ext cx="7453757" cy="2892825"/>
            <a:chOff x="808237" y="2937538"/>
            <a:chExt cx="7453757" cy="2892825"/>
          </a:xfrm>
        </p:grpSpPr>
        <p:pic>
          <p:nvPicPr>
            <p:cNvPr id="5" name="Picture 4" descr="371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37" y="2937538"/>
              <a:ext cx="4339237" cy="2892825"/>
            </a:xfrm>
            <a:prstGeom prst="rect">
              <a:avLst/>
            </a:prstGeom>
          </p:spPr>
        </p:pic>
        <p:pic>
          <p:nvPicPr>
            <p:cNvPr id="6" name="Picture 5" descr="seurat-la_parade_detail_larg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114" y="2937538"/>
              <a:ext cx="2881880" cy="282209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4592847" y="2937538"/>
              <a:ext cx="1821744" cy="1009218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745247" y="4271618"/>
              <a:ext cx="1821744" cy="138539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Periodic Table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periodic table is a chart that </a:t>
            </a:r>
            <a:r>
              <a:rPr lang="en-US" dirty="0">
                <a:solidFill>
                  <a:srgbClr val="FF0000"/>
                </a:solidFill>
              </a:rPr>
              <a:t>organizes elements by the number protons </a:t>
            </a:r>
            <a:r>
              <a:rPr lang="en-US" dirty="0"/>
              <a:t>in each element’s nucleus.</a:t>
            </a:r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3234532"/>
            <a:ext cx="552450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the periodic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52600"/>
            <a:ext cx="6019799" cy="44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Mass </a:t>
            </a:r>
            <a:r>
              <a:rPr lang="en-US" dirty="0"/>
              <a:t>is the amount of matter in an object or how much it material is inside and outside the object. </a:t>
            </a:r>
          </a:p>
          <a:p>
            <a:pPr eaLnBrk="1" hangingPunct="1"/>
            <a:r>
              <a:rPr lang="en-US" dirty="0"/>
              <a:t>When we talk about elements from the periodic table we talk about their </a:t>
            </a:r>
            <a:r>
              <a:rPr lang="en-US" b="1" dirty="0"/>
              <a:t>atomic mass</a:t>
            </a:r>
            <a:r>
              <a:rPr lang="en-US" dirty="0"/>
              <a:t>, or how much mass the atom has. </a:t>
            </a:r>
            <a:r>
              <a:rPr lang="en-US" b="1" dirty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2D04C94-5F57-4EEA-864B-D70574C0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70890"/>
            <a:ext cx="8178799" cy="5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E459827-B4E1-4E62-BEB7-DB10ACF0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4" y="685800"/>
            <a:ext cx="86212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2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Bonding: Come together now!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Valence</a:t>
            </a:r>
            <a:r>
              <a:rPr lang="en-US" dirty="0">
                <a:solidFill>
                  <a:srgbClr val="FF0000"/>
                </a:solidFill>
              </a:rPr>
              <a:t> is the number of electrons in the outermost shell of an atom</a:t>
            </a:r>
            <a:r>
              <a:rPr lang="en-US" dirty="0"/>
              <a:t>. This electron number is how an atom generally bonds or number of bonds an atom can form. </a:t>
            </a:r>
          </a:p>
          <a:p>
            <a:pPr eaLnBrk="1" hangingPunct="1"/>
            <a:r>
              <a:rPr lang="en-US" dirty="0"/>
              <a:t>Odd rule; there can only be a total of eight bonding sites, so there are rules called the </a:t>
            </a:r>
            <a:r>
              <a:rPr lang="en-US" b="1" dirty="0"/>
              <a:t>octet rule</a:t>
            </a:r>
            <a:r>
              <a:rPr lang="en-US" dirty="0"/>
              <a:t>.</a:t>
            </a:r>
          </a:p>
          <a:p>
            <a:pPr marL="0" indent="0" eaLnBrk="1" hangingPunct="1"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Valance on periodic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699981" cy="4483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951038"/>
          </a:xfrm>
        </p:spPr>
        <p:txBody>
          <a:bodyPr/>
          <a:lstStyle/>
          <a:p>
            <a:r>
              <a:rPr lang="en-US" dirty="0"/>
              <a:t>Bonding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Elements bond when they share, give, or receive electrons.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421" y="2186116"/>
            <a:ext cx="2886075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38616"/>
            <a:ext cx="347418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3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covalent bond involves the </a:t>
            </a:r>
            <a:r>
              <a:rPr lang="en-US" dirty="0">
                <a:solidFill>
                  <a:srgbClr val="FF0000"/>
                </a:solidFill>
              </a:rPr>
              <a:t>sharing of electron </a:t>
            </a:r>
            <a:r>
              <a:rPr lang="en-US" dirty="0"/>
              <a:t>pairs between atoms. The pair of atoms share the electrons.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oval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558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5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98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Matter is Made of Atoms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Atom</a:t>
            </a:r>
          </a:p>
          <a:p>
            <a:pPr lvl="1"/>
            <a:r>
              <a:rPr lang="en-US" b="1" dirty="0"/>
              <a:t>The most basic unit that makes up matter</a:t>
            </a:r>
          </a:p>
          <a:p>
            <a:r>
              <a:rPr lang="en-US" b="1" dirty="0"/>
              <a:t>Size of atoms</a:t>
            </a:r>
          </a:p>
          <a:p>
            <a:pPr lvl="1"/>
            <a:r>
              <a:rPr lang="en-US" b="1" dirty="0"/>
              <a:t>Are so small they cannot be seen!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572000"/>
            <a:ext cx="2895600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Put it in perspective…</a:t>
            </a:r>
          </a:p>
          <a:p>
            <a:endParaRPr lang="en-US" b="1" dirty="0"/>
          </a:p>
          <a:p>
            <a:r>
              <a:rPr lang="en-US" b="1" dirty="0"/>
              <a:t>Size of atom compared to penny is equal to the size of a penny compared to the moon!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191000"/>
            <a:ext cx="48006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x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476924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8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027238"/>
          </a:xfrm>
        </p:spPr>
        <p:txBody>
          <a:bodyPr/>
          <a:lstStyle/>
          <a:p>
            <a:r>
              <a:rPr lang="en-US" dirty="0"/>
              <a:t>Ionic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Ionic bonding is the </a:t>
            </a:r>
            <a:r>
              <a:rPr lang="en-US" dirty="0">
                <a:solidFill>
                  <a:srgbClr val="FF0000"/>
                </a:solidFill>
              </a:rPr>
              <a:t>transfer of valance electrons </a:t>
            </a:r>
            <a:r>
              <a:rPr lang="en-US" dirty="0"/>
              <a:t>between atoms. One atom gives an electron and the other atom receives an electron.</a:t>
            </a:r>
          </a:p>
          <a:p>
            <a:endParaRPr lang="en-US" dirty="0"/>
          </a:p>
        </p:txBody>
      </p:sp>
      <p:pic>
        <p:nvPicPr>
          <p:cNvPr id="4" name="Picture 3" descr="ion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7086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98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D063-E5A3-489C-BD09-C6BDFD0A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Delicious NaCl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6E93-0688-4762-B7BF-DF09938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 ionic bond is formed by the giving and receiving of an electron.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NaCl = Salt</a:t>
            </a:r>
          </a:p>
        </p:txBody>
      </p:sp>
      <p:pic>
        <p:nvPicPr>
          <p:cNvPr id="1028" name="Picture 4" descr="Formation of an Ionic Bond">
            <a:extLst>
              <a:ext uri="{FF2B5EF4-FFF2-40B4-BE49-F238E27FC236}">
                <a16:creationId xmlns:a16="http://schemas.microsoft.com/office/drawing/2014/main" id="{806CB302-6628-4C2F-9108-FD99B23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5963"/>
            <a:ext cx="4167187" cy="34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Chemical formulas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Chemical formulas </a:t>
            </a:r>
            <a:r>
              <a:rPr lang="en-US" dirty="0"/>
              <a:t>are made up of symbols and numbers that express what elements are in a chemical. </a:t>
            </a:r>
          </a:p>
          <a:p>
            <a:pPr marL="0" indent="0" algn="ctr" eaLnBrk="1" hangingPunct="1">
              <a:buNone/>
            </a:pPr>
            <a:r>
              <a:rPr lang="en-US" u="sng" dirty="0"/>
              <a:t>Examples</a:t>
            </a:r>
          </a:p>
          <a:p>
            <a:pPr marL="0" indent="0" algn="ctr" eaLnBrk="1" hangingPunct="1">
              <a:buNone/>
            </a:pP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0" indent="0" algn="ctr" eaLnBrk="1" hangingPunct="1">
              <a:buNone/>
            </a:pPr>
            <a:r>
              <a:rPr lang="en-US" dirty="0" err="1"/>
              <a:t>NaCl</a:t>
            </a: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 NH</a:t>
            </a:r>
            <a:r>
              <a:rPr lang="en-US" baseline="-25000" dirty="0"/>
              <a:t>3</a:t>
            </a: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	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a </a:t>
            </a:r>
            <a:br>
              <a:rPr lang="en-US" dirty="0"/>
            </a:br>
            <a:r>
              <a:rPr lang="en-US" dirty="0"/>
              <a:t>chemical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capital letter represents 1 atom of 1 element.</a:t>
            </a:r>
          </a:p>
          <a:p>
            <a:r>
              <a:rPr lang="en-US" dirty="0"/>
              <a:t>Coefficient (Big number) tells how many molecules are present. Use distributive property for coefficients to apply to each element.</a:t>
            </a:r>
          </a:p>
          <a:p>
            <a:r>
              <a:rPr lang="en-US" dirty="0"/>
              <a:t>Subscript (Small number) is the number of atoms of each element.</a:t>
            </a:r>
          </a:p>
        </p:txBody>
      </p:sp>
    </p:spTree>
    <p:extLst>
      <p:ext uri="{BB962C8B-B14F-4D97-AF65-F5344CB8AC3E}">
        <p14:creationId xmlns:p14="http://schemas.microsoft.com/office/powerpoint/2010/main" val="959991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a </a:t>
            </a:r>
            <a:br>
              <a:rPr lang="en-US" dirty="0"/>
            </a:br>
            <a:r>
              <a:rPr lang="en-US" dirty="0"/>
              <a:t>chemical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0" indent="0" algn="ctr">
              <a:buNone/>
            </a:pPr>
            <a:r>
              <a:rPr lang="en-US" dirty="0"/>
              <a:t>H = 2 	O = 1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5 Na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H</a:t>
            </a:r>
          </a:p>
          <a:p>
            <a:pPr marL="0" indent="0" algn="ctr">
              <a:buNone/>
            </a:pPr>
            <a:r>
              <a:rPr lang="en-US" dirty="0"/>
              <a:t>Na = 10	O = 10	H = 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2NaClO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Na = 2	 </a:t>
            </a:r>
            <a:r>
              <a:rPr lang="en-US" dirty="0" err="1"/>
              <a:t>Cl</a:t>
            </a:r>
            <a:r>
              <a:rPr lang="en-US" dirty="0"/>
              <a:t> = 2	O = 6</a:t>
            </a:r>
          </a:p>
        </p:txBody>
      </p:sp>
    </p:spTree>
    <p:extLst>
      <p:ext uri="{BB962C8B-B14F-4D97-AF65-F5344CB8AC3E}">
        <p14:creationId xmlns:p14="http://schemas.microsoft.com/office/powerpoint/2010/main" val="28985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4986" y="1833571"/>
            <a:ext cx="8035721" cy="4747029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Screen Shot 2013-09-24 at 11.0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6" y="288437"/>
            <a:ext cx="8941941" cy="122650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22" y="4284607"/>
            <a:ext cx="2168130" cy="21584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07989">
            <a:off x="1180845" y="3318060"/>
            <a:ext cx="1525318" cy="1518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51" y="1973378"/>
            <a:ext cx="1491356" cy="1491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6244" r="27227"/>
          <a:stretch/>
        </p:blipFill>
        <p:spPr>
          <a:xfrm rot="3534960">
            <a:off x="7007143" y="4741164"/>
            <a:ext cx="709706" cy="1518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26244" r="27227"/>
          <a:stretch/>
        </p:blipFill>
        <p:spPr>
          <a:xfrm rot="18887708">
            <a:off x="6305163" y="2405441"/>
            <a:ext cx="709706" cy="15185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85454">
            <a:off x="2988932" y="3084863"/>
            <a:ext cx="1525318" cy="15185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10518"/>
          <a:stretch/>
        </p:blipFill>
        <p:spPr>
          <a:xfrm>
            <a:off x="4165468" y="2058194"/>
            <a:ext cx="1979026" cy="1893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16920"/>
          <a:stretch/>
        </p:blipFill>
        <p:spPr>
          <a:xfrm>
            <a:off x="6565294" y="3755492"/>
            <a:ext cx="1905000" cy="12344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170" y="4989969"/>
            <a:ext cx="2268124" cy="11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4986" y="1833571"/>
            <a:ext cx="8035721" cy="4747029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Rutherford and Gold Foil</a:t>
            </a:r>
          </a:p>
        </p:txBody>
      </p:sp>
      <p:pic>
        <p:nvPicPr>
          <p:cNvPr id="4" name="Picture 3" descr="Screen Shot 2013-09-24 at 11.0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6" y="288437"/>
            <a:ext cx="8941941" cy="122650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026" name="Picture 2" descr="C:\Users\tjjensen\Desktop\ruthford and g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4" y="2412750"/>
            <a:ext cx="2028286" cy="1534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jjensen\Desktop\ruthford mod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80" y="2881224"/>
            <a:ext cx="5446862" cy="3217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9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24 at 11.0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6" y="288437"/>
            <a:ext cx="8941941" cy="122650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026" name="Picture 2" descr="C:\Users\tjjensen\Desktop\aiq4vu9fmiu2a728niy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929887" cy="453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3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Parts of an atom</a:t>
            </a:r>
          </a:p>
        </p:txBody>
      </p:sp>
      <p:pic>
        <p:nvPicPr>
          <p:cNvPr id="4" name="Picture 3" descr="atom with l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2819400"/>
            <a:ext cx="1447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Parts of an atom</a:t>
            </a:r>
          </a:p>
        </p:txBody>
      </p:sp>
      <p:pic>
        <p:nvPicPr>
          <p:cNvPr id="4" name="Picture 3" descr="atom with l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3276600"/>
            <a:ext cx="1447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Parts of an atom</a:t>
            </a:r>
          </a:p>
        </p:txBody>
      </p:sp>
      <p:pic>
        <p:nvPicPr>
          <p:cNvPr id="4" name="Picture 3" descr="atom with l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448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3733800"/>
            <a:ext cx="1447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03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566</Words>
  <Application>Microsoft Office PowerPoint</Application>
  <PresentationFormat>On-screen Show (4:3)</PresentationFormat>
  <Paragraphs>84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Jokerman</vt:lpstr>
      <vt:lpstr>Default Design</vt:lpstr>
      <vt:lpstr>Atomic Matter </vt:lpstr>
      <vt:lpstr>Matter</vt:lpstr>
      <vt:lpstr> Matter is Made of Atoms </vt:lpstr>
      <vt:lpstr>PowerPoint Presentation</vt:lpstr>
      <vt:lpstr>PowerPoint Presentation</vt:lpstr>
      <vt:lpstr>PowerPoint Presentation</vt:lpstr>
      <vt:lpstr>Parts of an atom</vt:lpstr>
      <vt:lpstr>Parts of an atom</vt:lpstr>
      <vt:lpstr>Parts of an atom</vt:lpstr>
      <vt:lpstr>Parts of an atom</vt:lpstr>
      <vt:lpstr>Parts of an atom</vt:lpstr>
      <vt:lpstr>Parts of an atom</vt:lpstr>
      <vt:lpstr>Then and now</vt:lpstr>
      <vt:lpstr>Rules about electrons</vt:lpstr>
      <vt:lpstr>Electron shell</vt:lpstr>
      <vt:lpstr>PowerPoint Presentation</vt:lpstr>
      <vt:lpstr>Build of an atom</vt:lpstr>
      <vt:lpstr>Elements</vt:lpstr>
      <vt:lpstr>PowerPoint Presentation</vt:lpstr>
      <vt:lpstr>Periodic Table </vt:lpstr>
      <vt:lpstr>How to read the periodic table</vt:lpstr>
      <vt:lpstr>Mass</vt:lpstr>
      <vt:lpstr>PowerPoint Presentation</vt:lpstr>
      <vt:lpstr>PowerPoint Presentation</vt:lpstr>
      <vt:lpstr>Bonding: Come together now! </vt:lpstr>
      <vt:lpstr>Valance on periodic table</vt:lpstr>
      <vt:lpstr>Bonding </vt:lpstr>
      <vt:lpstr>Covalent Bond</vt:lpstr>
      <vt:lpstr>Covalent Bonding</vt:lpstr>
      <vt:lpstr>Ionic Bond</vt:lpstr>
      <vt:lpstr>Delicious NaCl</vt:lpstr>
      <vt:lpstr>Chemical formulas </vt:lpstr>
      <vt:lpstr>Breaking down a  chemical formula</vt:lpstr>
      <vt:lpstr>Breaking down a  chemical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Matter </dc:title>
  <dc:creator>Jensen, Tyler J</dc:creator>
  <cp:lastModifiedBy>Jensen, Tyler J</cp:lastModifiedBy>
  <cp:revision>7</cp:revision>
  <dcterms:created xsi:type="dcterms:W3CDTF">2018-09-18T13:53:38Z</dcterms:created>
  <dcterms:modified xsi:type="dcterms:W3CDTF">2018-09-21T18:20:27Z</dcterms:modified>
</cp:coreProperties>
</file>