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9" r:id="rId5"/>
    <p:sldId id="268" r:id="rId6"/>
    <p:sldId id="277" r:id="rId7"/>
    <p:sldId id="259" r:id="rId8"/>
    <p:sldId id="265" r:id="rId9"/>
    <p:sldId id="271" r:id="rId10"/>
    <p:sldId id="278" r:id="rId11"/>
    <p:sldId id="272" r:id="rId12"/>
    <p:sldId id="273" r:id="rId13"/>
    <p:sldId id="270" r:id="rId14"/>
    <p:sldId id="267" r:id="rId15"/>
    <p:sldId id="275" r:id="rId16"/>
    <p:sldId id="276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576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5B9-4171-3749-9737-3BD000BAECAE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129C50C-3216-FB4C-AE38-6F03DB2297E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5B9-4171-3749-9737-3BD000BAECAE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C50C-3216-FB4C-AE38-6F03DB2297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5B9-4171-3749-9737-3BD000BAECAE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C50C-3216-FB4C-AE38-6F03DB2297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5B9-4171-3749-9737-3BD000BAECAE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C50C-3216-FB4C-AE38-6F03DB2297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5B9-4171-3749-9737-3BD000BAECAE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C50C-3216-FB4C-AE38-6F03DB2297E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5B9-4171-3749-9737-3BD000BAECAE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C50C-3216-FB4C-AE38-6F03DB2297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5B9-4171-3749-9737-3BD000BAECAE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C50C-3216-FB4C-AE38-6F03DB2297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5B9-4171-3749-9737-3BD000BAECAE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C50C-3216-FB4C-AE38-6F03DB2297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5B9-4171-3749-9737-3BD000BAECAE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C50C-3216-FB4C-AE38-6F03DB2297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5B9-4171-3749-9737-3BD000BAECAE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C50C-3216-FB4C-AE38-6F03DB2297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5B9-4171-3749-9737-3BD000BAECAE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C50C-3216-FB4C-AE38-6F03DB2297E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B46A5B9-4171-3749-9737-3BD000BAECAE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129C50C-3216-FB4C-AE38-6F03DB2297E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 Geology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Natural Resources </a:t>
            </a:r>
          </a:p>
        </p:txBody>
      </p:sp>
    </p:spTree>
    <p:extLst>
      <p:ext uri="{BB962C8B-B14F-4D97-AF65-F5344CB8AC3E}">
        <p14:creationId xmlns:p14="http://schemas.microsoft.com/office/powerpoint/2010/main" val="2054125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EEE27-DFC1-4A89-99B6-7AC10AF03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3A299">
                    <a:lumMod val="75000"/>
                  </a:srgbClr>
                </a:solidFill>
              </a:rPr>
              <a:t>Geological History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B60DF-5752-488F-8C67-FF1B51402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The geological history of Earth follows the major events in Earth's past based on the geologic time scale, a system of chronological measurement based on the study of the planet's rock layers</a:t>
            </a:r>
          </a:p>
        </p:txBody>
      </p:sp>
      <p:pic>
        <p:nvPicPr>
          <p:cNvPr id="1026" name="Picture 2" descr="https://upload.wikimedia.org/wikipedia/commons/thumb/7/77/Geologic_Clock_with_events_and_periods.svg/800px-Geologic_Clock_with_events_and_periods.svg.png">
            <a:extLst>
              <a:ext uri="{FF2B5EF4-FFF2-40B4-BE49-F238E27FC236}">
                <a16:creationId xmlns:a16="http://schemas.microsoft.com/office/drawing/2014/main" id="{5B2A64E2-6D12-4275-9BCD-118B919B9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81" y="3288323"/>
            <a:ext cx="357663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56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Geological history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786443"/>
            <a:ext cx="5589450" cy="483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74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Geological history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667" y="1750873"/>
            <a:ext cx="4768056" cy="493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45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24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Renewable &amp; non-Renewable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734" y="1947333"/>
            <a:ext cx="6976534" cy="440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4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associated with natural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Too little natural resources:</a:t>
            </a:r>
          </a:p>
          <a:p>
            <a:pPr marL="114300" indent="0">
              <a:buNone/>
            </a:pPr>
            <a:r>
              <a:rPr lang="en-US" dirty="0"/>
              <a:t>In many regions of the world have limited resources, overpopulation in the region, and environmental degradation.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This has lead to extreme poverty and income inequality. Resulting in rebellions and war situations in society.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833" y="3810000"/>
            <a:ext cx="33655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60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associated with natural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/>
              <a:t>Too much natural resources:</a:t>
            </a:r>
          </a:p>
          <a:p>
            <a:pPr marL="114300" indent="0">
              <a:buNone/>
            </a:pPr>
            <a:r>
              <a:rPr lang="en-US" dirty="0"/>
              <a:t>In regions with excess natural resources leading to cooperate and government greed, corruption, and conflict.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Conflict does not occur solely </a:t>
            </a:r>
          </a:p>
          <a:p>
            <a:pPr marL="114300" indent="0">
              <a:buNone/>
            </a:pPr>
            <a:r>
              <a:rPr lang="en-US" dirty="0"/>
              <a:t>in local communities. Outside </a:t>
            </a:r>
          </a:p>
          <a:p>
            <a:pPr marL="114300" indent="0">
              <a:buNone/>
            </a:pPr>
            <a:r>
              <a:rPr lang="en-US" dirty="0"/>
              <a:t>nations have extreme interest</a:t>
            </a:r>
          </a:p>
          <a:p>
            <a:pPr marL="114300" indent="0">
              <a:buNone/>
            </a:pPr>
            <a:r>
              <a:rPr lang="en-US" dirty="0"/>
              <a:t> in the wealth of natural resource </a:t>
            </a:r>
          </a:p>
          <a:p>
            <a:pPr marL="114300" indent="0">
              <a:buNone/>
            </a:pPr>
            <a:r>
              <a:rPr lang="en-US" dirty="0"/>
              <a:t>rich countries. This often leads to </a:t>
            </a:r>
          </a:p>
          <a:p>
            <a:pPr marL="114300" indent="0">
              <a:buNone/>
            </a:pPr>
            <a:r>
              <a:rPr lang="en-US" dirty="0"/>
              <a:t>tensions between countries,</a:t>
            </a:r>
          </a:p>
          <a:p>
            <a:pPr marL="114300" indent="0">
              <a:buNone/>
            </a:pPr>
            <a:r>
              <a:rPr lang="en-US" dirty="0"/>
              <a:t>and can foster or engage conflicts.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966" y="3394964"/>
            <a:ext cx="2938834" cy="19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40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D9DA8-6EAE-4F23-9EC1-801EDD120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93A299">
                    <a:lumMod val="75000"/>
                  </a:srgbClr>
                </a:solidFill>
              </a:rPr>
              <a:t>Problems associated with </a:t>
            </a:r>
            <a:br>
              <a:rPr lang="en-US" sz="3200" dirty="0">
                <a:solidFill>
                  <a:srgbClr val="93A299">
                    <a:lumMod val="75000"/>
                  </a:srgbClr>
                </a:solidFill>
              </a:rPr>
            </a:br>
            <a:r>
              <a:rPr lang="en-US" sz="3200" dirty="0">
                <a:solidFill>
                  <a:srgbClr val="93A299">
                    <a:lumMod val="75000"/>
                  </a:srgbClr>
                </a:solidFill>
              </a:rPr>
              <a:t>natural 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CE268-76B9-4654-BC69-9F0632B5B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When discussing natural resources:</a:t>
            </a:r>
          </a:p>
          <a:p>
            <a:pPr marL="11430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Environmental Impact</a:t>
            </a:r>
          </a:p>
          <a:p>
            <a:pPr marL="11430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Social/Political 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Economical 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2050" name="Picture 2" descr="https://mmillericeland.files.wordpress.com/2011/07/2_vendiagram1.png">
            <a:extLst>
              <a:ext uri="{FF2B5EF4-FFF2-40B4-BE49-F238E27FC236}">
                <a16:creationId xmlns:a16="http://schemas.microsoft.com/office/drawing/2014/main" id="{B41BD778-8730-4BA9-B311-CC9383150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291" y="2897946"/>
            <a:ext cx="5300509" cy="375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16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Natural resource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sz="1200" dirty="0"/>
          </a:p>
          <a:p>
            <a:pPr marL="114300" indent="0">
              <a:buNone/>
            </a:pPr>
            <a:r>
              <a:rPr lang="en-US" dirty="0"/>
              <a:t>Natural resources are raw materials from the Earth that can be grown, mined, extracted, or collected.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Natural resources are </a:t>
            </a:r>
            <a:r>
              <a:rPr lang="en-US" u="sng" dirty="0">
                <a:solidFill>
                  <a:srgbClr val="CF543F"/>
                </a:solidFill>
              </a:rPr>
              <a:t>not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man made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Natural resource examples: </a:t>
            </a:r>
          </a:p>
          <a:p>
            <a:pPr marL="114300" indent="0" algn="ctr">
              <a:buNone/>
            </a:pPr>
            <a:r>
              <a:rPr lang="en-US" dirty="0"/>
              <a:t>Air		Water 	Soil		Plants</a:t>
            </a:r>
          </a:p>
          <a:p>
            <a:pPr marL="114300" indent="0" algn="ctr">
              <a:buNone/>
            </a:pPr>
            <a:r>
              <a:rPr lang="en-US" dirty="0"/>
              <a:t>	Animals 	Petroleum/Oil	Natural Gas</a:t>
            </a:r>
          </a:p>
          <a:p>
            <a:pPr marL="114300" indent="0" algn="ctr">
              <a:buNone/>
            </a:pPr>
            <a:r>
              <a:rPr lang="en-US" dirty="0"/>
              <a:t> Minerals</a:t>
            </a:r>
          </a:p>
        </p:txBody>
      </p:sp>
    </p:spTree>
    <p:extLst>
      <p:ext uri="{BB962C8B-B14F-4D97-AF65-F5344CB8AC3E}">
        <p14:creationId xmlns:p14="http://schemas.microsoft.com/office/powerpoint/2010/main" val="32706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did it all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Natural resources that come from organic materials are considered biotic resources.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Biotic resources examples are </a:t>
            </a:r>
            <a:r>
              <a:rPr lang="en-US" dirty="0">
                <a:solidFill>
                  <a:srgbClr val="CF543F"/>
                </a:solidFill>
              </a:rPr>
              <a:t>plants</a:t>
            </a:r>
            <a:r>
              <a:rPr lang="en-US" dirty="0"/>
              <a:t>, </a:t>
            </a:r>
            <a:r>
              <a:rPr lang="en-US" dirty="0">
                <a:solidFill>
                  <a:srgbClr val="CF543F"/>
                </a:solidFill>
              </a:rPr>
              <a:t>animals</a:t>
            </a:r>
            <a:r>
              <a:rPr lang="en-US" dirty="0"/>
              <a:t>, and </a:t>
            </a:r>
            <a:r>
              <a:rPr lang="en-US" dirty="0">
                <a:solidFill>
                  <a:srgbClr val="CF543F"/>
                </a:solidFill>
              </a:rPr>
              <a:t>fossil fuels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Fossil fuels; such as coal, natural gas, and oil are classified as biotic resources because they formed from the decay of organic matter over millions of year.  </a:t>
            </a:r>
          </a:p>
        </p:txBody>
      </p:sp>
    </p:spTree>
    <p:extLst>
      <p:ext uri="{BB962C8B-B14F-4D97-AF65-F5344CB8AC3E}">
        <p14:creationId xmlns:p14="http://schemas.microsoft.com/office/powerpoint/2010/main" val="942647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Fossil fuels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Coal formed from carbon rich plants to form peat. Which then fossilizes into the layers of the Earth.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Oil and natural gas formed from ancient ocean plants and small organisms that became fossilized and compressed in layers of sediment.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245379"/>
            <a:ext cx="8260672" cy="24009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049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776" y="4375053"/>
            <a:ext cx="2286000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did it all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Abiotic resources come from </a:t>
            </a:r>
            <a:r>
              <a:rPr lang="en-US" dirty="0">
                <a:solidFill>
                  <a:srgbClr val="CF543F"/>
                </a:solidFill>
              </a:rPr>
              <a:t>inorganic</a:t>
            </a:r>
            <a:r>
              <a:rPr lang="en-US" dirty="0"/>
              <a:t> materials.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Air, sunlight, and water are abiotic resources.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>
                <a:solidFill>
                  <a:schemeClr val="accent2"/>
                </a:solidFill>
              </a:rPr>
              <a:t>Minerals</a:t>
            </a:r>
            <a:r>
              <a:rPr lang="en-US" dirty="0"/>
              <a:t> make up </a:t>
            </a:r>
            <a:r>
              <a:rPr lang="en-US" dirty="0">
                <a:solidFill>
                  <a:schemeClr val="accent2"/>
                </a:solidFill>
              </a:rPr>
              <a:t>rocks</a:t>
            </a:r>
            <a:r>
              <a:rPr lang="en-US" dirty="0"/>
              <a:t> and ore such as gold, copper, and iron which are considered abiotic. </a:t>
            </a:r>
          </a:p>
        </p:txBody>
      </p:sp>
      <p:pic>
        <p:nvPicPr>
          <p:cNvPr id="3074" name="Picture 2" descr="Image result for pirates chest">
            <a:extLst>
              <a:ext uri="{FF2B5EF4-FFF2-40B4-BE49-F238E27FC236}">
                <a16:creationId xmlns:a16="http://schemas.microsoft.com/office/drawing/2014/main" id="{D7DA96EB-9334-4167-A98A-DF2E0BD79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5" y="4375053"/>
            <a:ext cx="2286000" cy="2286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619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17CC-78E9-447B-92A4-C4EAA3AA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Rock cycle</a:t>
            </a:r>
          </a:p>
        </p:txBody>
      </p:sp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2957F911-35D2-4572-BA3D-6E98B540D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25" y="1836347"/>
            <a:ext cx="8616749" cy="450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7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Uneven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sz="3600" dirty="0"/>
              <a:t>Some areas of the Earth have access to </a:t>
            </a:r>
            <a:r>
              <a:rPr lang="en-US" sz="3600" dirty="0">
                <a:solidFill>
                  <a:srgbClr val="CF543F"/>
                </a:solidFill>
              </a:rPr>
              <a:t>many</a:t>
            </a:r>
            <a:r>
              <a:rPr lang="en-US" sz="3600" dirty="0"/>
              <a:t> varied resources while others have </a:t>
            </a:r>
            <a:r>
              <a:rPr lang="en-US" sz="3600" dirty="0">
                <a:solidFill>
                  <a:srgbClr val="CF543F"/>
                </a:solidFill>
              </a:rPr>
              <a:t>few</a:t>
            </a:r>
            <a:r>
              <a:rPr lang="en-US" sz="3600" dirty="0"/>
              <a:t> or none. </a:t>
            </a:r>
          </a:p>
          <a:p>
            <a:pPr marL="114300" indent="0">
              <a:buNone/>
            </a:pPr>
            <a:endParaRPr lang="en-US" sz="3600" dirty="0"/>
          </a:p>
          <a:p>
            <a:pPr marL="114300" indent="0">
              <a:buNone/>
            </a:pPr>
            <a:r>
              <a:rPr lang="en-US" sz="3600" dirty="0"/>
              <a:t>The distribution of many natural resources depends on the </a:t>
            </a:r>
            <a:r>
              <a:rPr lang="en-US" sz="3600" dirty="0">
                <a:solidFill>
                  <a:srgbClr val="CF543F"/>
                </a:solidFill>
              </a:rPr>
              <a:t>geological history </a:t>
            </a:r>
            <a:r>
              <a:rPr lang="en-US" sz="3600" dirty="0"/>
              <a:t>and the </a:t>
            </a:r>
            <a:r>
              <a:rPr lang="en-US" sz="3600" dirty="0">
                <a:solidFill>
                  <a:srgbClr val="CF543F"/>
                </a:solidFill>
              </a:rPr>
              <a:t>geological processes </a:t>
            </a:r>
            <a:r>
              <a:rPr lang="en-US" sz="3600" dirty="0"/>
              <a:t>the land has been through.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70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Geological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Natural resources are unevenly distributed due to geological processes:</a:t>
            </a:r>
          </a:p>
          <a:p>
            <a:pPr>
              <a:buFontTx/>
              <a:buChar char="-"/>
            </a:pPr>
            <a:r>
              <a:rPr lang="en-US" dirty="0"/>
              <a:t>Tectonic plates</a:t>
            </a:r>
          </a:p>
          <a:p>
            <a:pPr>
              <a:buFontTx/>
              <a:buChar char="-"/>
            </a:pPr>
            <a:r>
              <a:rPr lang="en-US" dirty="0"/>
              <a:t>Volcanic activity </a:t>
            </a:r>
          </a:p>
          <a:p>
            <a:pPr>
              <a:buFontTx/>
              <a:buChar char="-"/>
            </a:pPr>
            <a:r>
              <a:rPr lang="en-US" dirty="0"/>
              <a:t>Changing ocean levels</a:t>
            </a:r>
          </a:p>
          <a:p>
            <a:pPr>
              <a:buFontTx/>
              <a:buChar char="-"/>
            </a:pPr>
            <a:r>
              <a:rPr lang="en-US" dirty="0"/>
              <a:t>Formation of rocks and minerals</a:t>
            </a:r>
          </a:p>
          <a:p>
            <a:pPr>
              <a:buFontTx/>
              <a:buChar char="-"/>
            </a:pPr>
            <a:r>
              <a:rPr lang="en-US" dirty="0"/>
              <a:t>Water Cycles </a:t>
            </a:r>
          </a:p>
          <a:p>
            <a:pPr>
              <a:buFontTx/>
              <a:buChar char="-"/>
            </a:pPr>
            <a:r>
              <a:rPr lang="en-US" dirty="0"/>
              <a:t>Climate/Weather </a:t>
            </a:r>
          </a:p>
          <a:p>
            <a:pPr>
              <a:buFontTx/>
              <a:buChar char="-"/>
            </a:pPr>
            <a:r>
              <a:rPr lang="en-US" dirty="0"/>
              <a:t>Ancient plant and animal life in a region</a:t>
            </a:r>
          </a:p>
          <a:p>
            <a:pPr>
              <a:buFontTx/>
              <a:buChar char="-"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133" y="2878666"/>
            <a:ext cx="2053167" cy="205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5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Geological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The geological processes occur and compound over time creating new materials and natural resources. </a:t>
            </a:r>
          </a:p>
          <a:p>
            <a:pPr marL="114300" indent="0">
              <a:buNone/>
            </a:pPr>
            <a:endParaRPr lang="en-US" sz="1200" dirty="0"/>
          </a:p>
          <a:p>
            <a:pPr marL="114300" indent="0">
              <a:buNone/>
            </a:pPr>
            <a:r>
              <a:rPr lang="en-US" dirty="0"/>
              <a:t>Plants and animals can develop and repopulate in a short period of time. </a:t>
            </a:r>
          </a:p>
          <a:p>
            <a:pPr marL="114300" indent="0">
              <a:buNone/>
            </a:pPr>
            <a:endParaRPr lang="en-US" sz="1200" dirty="0"/>
          </a:p>
          <a:p>
            <a:pPr marL="114300" indent="0">
              <a:buNone/>
            </a:pPr>
            <a:r>
              <a:rPr lang="en-US" dirty="0"/>
              <a:t>Many of these processes take </a:t>
            </a:r>
          </a:p>
          <a:p>
            <a:pPr marL="114300" indent="0">
              <a:buNone/>
            </a:pPr>
            <a:r>
              <a:rPr lang="en-US" dirty="0"/>
              <a:t>hundreds of millions of years </a:t>
            </a:r>
          </a:p>
          <a:p>
            <a:pPr marL="114300" indent="0">
              <a:buNone/>
            </a:pPr>
            <a:r>
              <a:rPr lang="en-US" dirty="0"/>
              <a:t>to produce natural resources.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834" y="3847457"/>
            <a:ext cx="1862666" cy="282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37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1406</TotalTime>
  <Words>484</Words>
  <Application>Microsoft Office PowerPoint</Application>
  <PresentationFormat>On-screen Show (4:3)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Book Antiqua</vt:lpstr>
      <vt:lpstr>Century Gothic</vt:lpstr>
      <vt:lpstr>Apothecary</vt:lpstr>
      <vt:lpstr>Natural Resources </vt:lpstr>
      <vt:lpstr>Natural resource</vt:lpstr>
      <vt:lpstr>Where did it all come from?</vt:lpstr>
      <vt:lpstr>Fossil fuels </vt:lpstr>
      <vt:lpstr>Where did it all come from?</vt:lpstr>
      <vt:lpstr>Rock cycle</vt:lpstr>
      <vt:lpstr>Uneven distribution</vt:lpstr>
      <vt:lpstr>Geological Processes</vt:lpstr>
      <vt:lpstr>Geological History</vt:lpstr>
      <vt:lpstr>Geological History</vt:lpstr>
      <vt:lpstr>Geological history</vt:lpstr>
      <vt:lpstr>Geological history</vt:lpstr>
      <vt:lpstr>PowerPoint Presentation</vt:lpstr>
      <vt:lpstr>Renewable &amp; non-Renewable </vt:lpstr>
      <vt:lpstr>Problems associated with natural resources</vt:lpstr>
      <vt:lpstr>Problems associated with natural resources</vt:lpstr>
      <vt:lpstr>Problems associated with  natural resources</vt:lpstr>
    </vt:vector>
  </TitlesOfParts>
  <Company>Mine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Resources</dc:title>
  <dc:creator>T J</dc:creator>
  <cp:lastModifiedBy>Jensen, Tyler J</cp:lastModifiedBy>
  <cp:revision>36</cp:revision>
  <dcterms:created xsi:type="dcterms:W3CDTF">2018-03-18T21:56:25Z</dcterms:created>
  <dcterms:modified xsi:type="dcterms:W3CDTF">2019-03-27T16:34:27Z</dcterms:modified>
</cp:coreProperties>
</file>