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23"/>
  </p:notesMasterIdLst>
  <p:sldIdLst>
    <p:sldId id="297" r:id="rId2"/>
    <p:sldId id="298" r:id="rId3"/>
    <p:sldId id="272" r:id="rId4"/>
    <p:sldId id="301" r:id="rId5"/>
    <p:sldId id="302" r:id="rId6"/>
    <p:sldId id="256" r:id="rId7"/>
    <p:sldId id="305" r:id="rId8"/>
    <p:sldId id="308" r:id="rId9"/>
    <p:sldId id="275" r:id="rId10"/>
    <p:sldId id="274" r:id="rId11"/>
    <p:sldId id="304" r:id="rId12"/>
    <p:sldId id="280" r:id="rId13"/>
    <p:sldId id="287" r:id="rId14"/>
    <p:sldId id="309" r:id="rId15"/>
    <p:sldId id="257" r:id="rId16"/>
    <p:sldId id="296" r:id="rId17"/>
    <p:sldId id="267" r:id="rId18"/>
    <p:sldId id="268" r:id="rId19"/>
    <p:sldId id="269" r:id="rId20"/>
    <p:sldId id="299" r:id="rId21"/>
    <p:sldId id="30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C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11" autoAdjust="0"/>
  </p:normalViewPr>
  <p:slideViewPr>
    <p:cSldViewPr>
      <p:cViewPr varScale="1">
        <p:scale>
          <a:sx n="68" d="100"/>
          <a:sy n="68" d="100"/>
        </p:scale>
        <p:origin x="5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81AD90-9D8A-4657-991B-5658A7E7B0FA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683691F-C063-4900-A09D-6837625BB3DD}">
      <dgm:prSet/>
      <dgm:spPr/>
      <dgm:t>
        <a:bodyPr/>
        <a:lstStyle/>
        <a:p>
          <a:r>
            <a:rPr lang="en-US"/>
            <a:t>Solar energy is being converted to chemical energy. </a:t>
          </a:r>
        </a:p>
      </dgm:t>
    </dgm:pt>
    <dgm:pt modelId="{E4B67964-0A3A-41C0-8F9E-71A572A2C834}" type="parTrans" cxnId="{575C628C-ED8F-401D-925B-F2E22DFDA029}">
      <dgm:prSet/>
      <dgm:spPr/>
      <dgm:t>
        <a:bodyPr/>
        <a:lstStyle/>
        <a:p>
          <a:endParaRPr lang="en-US"/>
        </a:p>
      </dgm:t>
    </dgm:pt>
    <dgm:pt modelId="{FE6DB916-51A6-4308-B6B0-8FF1AC897CAC}" type="sibTrans" cxnId="{575C628C-ED8F-401D-925B-F2E22DFDA029}">
      <dgm:prSet/>
      <dgm:spPr/>
      <dgm:t>
        <a:bodyPr/>
        <a:lstStyle/>
        <a:p>
          <a:endParaRPr lang="en-US"/>
        </a:p>
      </dgm:t>
    </dgm:pt>
    <dgm:pt modelId="{D67F964F-6D55-44E2-BFC8-BB9048AE13D5}">
      <dgm:prSet/>
      <dgm:spPr/>
      <dgm:t>
        <a:bodyPr/>
        <a:lstStyle/>
        <a:p>
          <a:r>
            <a:rPr lang="en-US" dirty="0"/>
            <a:t>Photosynthesis creates organic molecules (glucose) out of inorganic materials (carbon dioxide and water).</a:t>
          </a:r>
        </a:p>
      </dgm:t>
    </dgm:pt>
    <dgm:pt modelId="{E6ED9DB4-31C6-4A57-97D1-FB0616CF029C}" type="parTrans" cxnId="{A2323B8B-6940-4219-AFB1-E88AFB85EB25}">
      <dgm:prSet/>
      <dgm:spPr/>
      <dgm:t>
        <a:bodyPr/>
        <a:lstStyle/>
        <a:p>
          <a:endParaRPr lang="en-US"/>
        </a:p>
      </dgm:t>
    </dgm:pt>
    <dgm:pt modelId="{7B69EBEF-EF49-4622-A143-52250353CC09}" type="sibTrans" cxnId="{A2323B8B-6940-4219-AFB1-E88AFB85EB25}">
      <dgm:prSet/>
      <dgm:spPr/>
      <dgm:t>
        <a:bodyPr/>
        <a:lstStyle/>
        <a:p>
          <a:endParaRPr lang="en-US"/>
        </a:p>
      </dgm:t>
    </dgm:pt>
    <dgm:pt modelId="{BDFF5B5F-C6B9-42CE-9D1F-2F3FA41ADB93}">
      <dgm:prSet/>
      <dgm:spPr/>
      <dgm:t>
        <a:bodyPr/>
        <a:lstStyle/>
        <a:p>
          <a:r>
            <a:rPr lang="en-US" dirty="0"/>
            <a:t>Photosynthesis is the beginning of all food chains/webs. All life is supported by this process.</a:t>
          </a:r>
        </a:p>
      </dgm:t>
    </dgm:pt>
    <dgm:pt modelId="{D79A09CC-9427-4EC5-AA73-AE17C7236D1C}" type="parTrans" cxnId="{6E5C139D-4B60-4F82-BA08-3F9FE44CBD4D}">
      <dgm:prSet/>
      <dgm:spPr/>
      <dgm:t>
        <a:bodyPr/>
        <a:lstStyle/>
        <a:p>
          <a:endParaRPr lang="en-US"/>
        </a:p>
      </dgm:t>
    </dgm:pt>
    <dgm:pt modelId="{53F5F7CE-34FB-45BC-8CB3-8608236E8AC0}" type="sibTrans" cxnId="{6E5C139D-4B60-4F82-BA08-3F9FE44CBD4D}">
      <dgm:prSet/>
      <dgm:spPr/>
      <dgm:t>
        <a:bodyPr/>
        <a:lstStyle/>
        <a:p>
          <a:endParaRPr lang="en-US"/>
        </a:p>
      </dgm:t>
    </dgm:pt>
    <dgm:pt modelId="{D0E3E7A4-B0E8-400B-8C4D-8DE09DE42DB8}">
      <dgm:prSet/>
      <dgm:spPr/>
      <dgm:t>
        <a:bodyPr/>
        <a:lstStyle/>
        <a:p>
          <a:r>
            <a:rPr lang="en-US"/>
            <a:t>It creates oxygen.</a:t>
          </a:r>
        </a:p>
      </dgm:t>
    </dgm:pt>
    <dgm:pt modelId="{E3F0DDD4-02EE-4E2F-9E2D-C810A4A138F4}" type="parTrans" cxnId="{076EB355-C70E-445F-88F0-98F2344EE9E9}">
      <dgm:prSet/>
      <dgm:spPr/>
      <dgm:t>
        <a:bodyPr/>
        <a:lstStyle/>
        <a:p>
          <a:endParaRPr lang="en-US"/>
        </a:p>
      </dgm:t>
    </dgm:pt>
    <dgm:pt modelId="{CF54BF0F-3E91-41DF-B112-21B752315680}" type="sibTrans" cxnId="{076EB355-C70E-445F-88F0-98F2344EE9E9}">
      <dgm:prSet/>
      <dgm:spPr/>
      <dgm:t>
        <a:bodyPr/>
        <a:lstStyle/>
        <a:p>
          <a:endParaRPr lang="en-US"/>
        </a:p>
      </dgm:t>
    </dgm:pt>
    <dgm:pt modelId="{DE9C4D41-6FE3-4153-8F8F-0743B2F44FA5}" type="pres">
      <dgm:prSet presAssocID="{4A81AD90-9D8A-4657-991B-5658A7E7B0FA}" presName="root" presStyleCnt="0">
        <dgm:presLayoutVars>
          <dgm:dir/>
          <dgm:resizeHandles val="exact"/>
        </dgm:presLayoutVars>
      </dgm:prSet>
      <dgm:spPr/>
    </dgm:pt>
    <dgm:pt modelId="{A350C1D2-1C34-4FC7-9B8D-21E5105BBC4F}" type="pres">
      <dgm:prSet presAssocID="{6683691F-C063-4900-A09D-6837625BB3DD}" presName="compNode" presStyleCnt="0"/>
      <dgm:spPr/>
    </dgm:pt>
    <dgm:pt modelId="{912A3927-8CDD-4848-B85D-8A8D51C54CD9}" type="pres">
      <dgm:prSet presAssocID="{6683691F-C063-4900-A09D-6837625BB3DD}" presName="bgRect" presStyleLbl="bgShp" presStyleIdx="0" presStyleCnt="4"/>
      <dgm:spPr/>
    </dgm:pt>
    <dgm:pt modelId="{B36A88B4-53A9-4F46-9884-1A62E1A1EB0E}" type="pres">
      <dgm:prSet presAssocID="{6683691F-C063-4900-A09D-6837625BB3D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A8E04B5A-2226-4449-ADE4-5A9675C9C6A7}" type="pres">
      <dgm:prSet presAssocID="{6683691F-C063-4900-A09D-6837625BB3DD}" presName="spaceRect" presStyleCnt="0"/>
      <dgm:spPr/>
    </dgm:pt>
    <dgm:pt modelId="{A07065D2-A9EF-4763-BE49-3E970082D24F}" type="pres">
      <dgm:prSet presAssocID="{6683691F-C063-4900-A09D-6837625BB3DD}" presName="parTx" presStyleLbl="revTx" presStyleIdx="0" presStyleCnt="4">
        <dgm:presLayoutVars>
          <dgm:chMax val="0"/>
          <dgm:chPref val="0"/>
        </dgm:presLayoutVars>
      </dgm:prSet>
      <dgm:spPr/>
    </dgm:pt>
    <dgm:pt modelId="{B7F8426A-AC4C-4EFE-9E38-CC630E3B42B0}" type="pres">
      <dgm:prSet presAssocID="{FE6DB916-51A6-4308-B6B0-8FF1AC897CAC}" presName="sibTrans" presStyleCnt="0"/>
      <dgm:spPr/>
    </dgm:pt>
    <dgm:pt modelId="{C781597A-C0FA-47DC-8B7F-A639C1E6EC1F}" type="pres">
      <dgm:prSet presAssocID="{D67F964F-6D55-44E2-BFC8-BB9048AE13D5}" presName="compNode" presStyleCnt="0"/>
      <dgm:spPr/>
    </dgm:pt>
    <dgm:pt modelId="{B317BF9C-C110-437A-A76D-F5E8C6A5679D}" type="pres">
      <dgm:prSet presAssocID="{D67F964F-6D55-44E2-BFC8-BB9048AE13D5}" presName="bgRect" presStyleLbl="bgShp" presStyleIdx="1" presStyleCnt="4"/>
      <dgm:spPr/>
    </dgm:pt>
    <dgm:pt modelId="{83F71B0B-C9CE-4FD9-B4B0-48CB2D913AC7}" type="pres">
      <dgm:prSet presAssocID="{D67F964F-6D55-44E2-BFC8-BB9048AE13D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aker"/>
        </a:ext>
      </dgm:extLst>
    </dgm:pt>
    <dgm:pt modelId="{C91ECE58-BF96-4407-9EA7-B5C4B6C4C92F}" type="pres">
      <dgm:prSet presAssocID="{D67F964F-6D55-44E2-BFC8-BB9048AE13D5}" presName="spaceRect" presStyleCnt="0"/>
      <dgm:spPr/>
    </dgm:pt>
    <dgm:pt modelId="{16AF58E8-1C23-40CF-A64D-2A72A23330B0}" type="pres">
      <dgm:prSet presAssocID="{D67F964F-6D55-44E2-BFC8-BB9048AE13D5}" presName="parTx" presStyleLbl="revTx" presStyleIdx="1" presStyleCnt="4">
        <dgm:presLayoutVars>
          <dgm:chMax val="0"/>
          <dgm:chPref val="0"/>
        </dgm:presLayoutVars>
      </dgm:prSet>
      <dgm:spPr/>
    </dgm:pt>
    <dgm:pt modelId="{8C7AA809-84D0-4ADD-8FE0-C85022B81F7E}" type="pres">
      <dgm:prSet presAssocID="{7B69EBEF-EF49-4622-A143-52250353CC09}" presName="sibTrans" presStyleCnt="0"/>
      <dgm:spPr/>
    </dgm:pt>
    <dgm:pt modelId="{781D9C3D-BB3D-44B9-AD90-D4AC11EDE8F7}" type="pres">
      <dgm:prSet presAssocID="{BDFF5B5F-C6B9-42CE-9D1F-2F3FA41ADB93}" presName="compNode" presStyleCnt="0"/>
      <dgm:spPr/>
    </dgm:pt>
    <dgm:pt modelId="{E7C627F7-5462-48A4-B881-06E7206371C1}" type="pres">
      <dgm:prSet presAssocID="{BDFF5B5F-C6B9-42CE-9D1F-2F3FA41ADB93}" presName="bgRect" presStyleLbl="bgShp" presStyleIdx="2" presStyleCnt="4"/>
      <dgm:spPr/>
    </dgm:pt>
    <dgm:pt modelId="{9542DCF8-E01E-4FC5-81C5-8B061A31C186}" type="pres">
      <dgm:prSet presAssocID="{BDFF5B5F-C6B9-42CE-9D1F-2F3FA41ADB9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E2F78A8-E25F-4418-8E55-BF7B88E5410D}" type="pres">
      <dgm:prSet presAssocID="{BDFF5B5F-C6B9-42CE-9D1F-2F3FA41ADB93}" presName="spaceRect" presStyleCnt="0"/>
      <dgm:spPr/>
    </dgm:pt>
    <dgm:pt modelId="{202B5007-1789-4840-8941-A0142DBDDDAF}" type="pres">
      <dgm:prSet presAssocID="{BDFF5B5F-C6B9-42CE-9D1F-2F3FA41ADB93}" presName="parTx" presStyleLbl="revTx" presStyleIdx="2" presStyleCnt="4">
        <dgm:presLayoutVars>
          <dgm:chMax val="0"/>
          <dgm:chPref val="0"/>
        </dgm:presLayoutVars>
      </dgm:prSet>
      <dgm:spPr/>
    </dgm:pt>
    <dgm:pt modelId="{53FCBB40-820A-4DEC-9885-C4FDF1E1CC90}" type="pres">
      <dgm:prSet presAssocID="{53F5F7CE-34FB-45BC-8CB3-8608236E8AC0}" presName="sibTrans" presStyleCnt="0"/>
      <dgm:spPr/>
    </dgm:pt>
    <dgm:pt modelId="{0693A50F-991A-4DA8-AB26-CCF03039E36A}" type="pres">
      <dgm:prSet presAssocID="{D0E3E7A4-B0E8-400B-8C4D-8DE09DE42DB8}" presName="compNode" presStyleCnt="0"/>
      <dgm:spPr/>
    </dgm:pt>
    <dgm:pt modelId="{E4A17D0E-F6FA-4D58-AD85-BADF8598CE5C}" type="pres">
      <dgm:prSet presAssocID="{D0E3E7A4-B0E8-400B-8C4D-8DE09DE42DB8}" presName="bgRect" presStyleLbl="bgShp" presStyleIdx="3" presStyleCnt="4"/>
      <dgm:spPr/>
    </dgm:pt>
    <dgm:pt modelId="{1695C0E3-C4A2-4704-85E4-3A6BD7924230}" type="pres">
      <dgm:prSet presAssocID="{D0E3E7A4-B0E8-400B-8C4D-8DE09DE42DB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"/>
        </a:ext>
      </dgm:extLst>
    </dgm:pt>
    <dgm:pt modelId="{ABC91348-5227-4BE8-B781-409CED3AF44A}" type="pres">
      <dgm:prSet presAssocID="{D0E3E7A4-B0E8-400B-8C4D-8DE09DE42DB8}" presName="spaceRect" presStyleCnt="0"/>
      <dgm:spPr/>
    </dgm:pt>
    <dgm:pt modelId="{7E0C98B0-A80F-4FFF-BD74-D4A55EF67F63}" type="pres">
      <dgm:prSet presAssocID="{D0E3E7A4-B0E8-400B-8C4D-8DE09DE42DB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366722E-960C-4620-A4F0-D44EE033E327}" type="presOf" srcId="{D0E3E7A4-B0E8-400B-8C4D-8DE09DE42DB8}" destId="{7E0C98B0-A80F-4FFF-BD74-D4A55EF67F63}" srcOrd="0" destOrd="0" presId="urn:microsoft.com/office/officeart/2018/2/layout/IconVerticalSolidList"/>
    <dgm:cxn modelId="{4825DD6C-08DD-4120-BC38-4B4F8869A9AB}" type="presOf" srcId="{D67F964F-6D55-44E2-BFC8-BB9048AE13D5}" destId="{16AF58E8-1C23-40CF-A64D-2A72A23330B0}" srcOrd="0" destOrd="0" presId="urn:microsoft.com/office/officeart/2018/2/layout/IconVerticalSolidList"/>
    <dgm:cxn modelId="{076EB355-C70E-445F-88F0-98F2344EE9E9}" srcId="{4A81AD90-9D8A-4657-991B-5658A7E7B0FA}" destId="{D0E3E7A4-B0E8-400B-8C4D-8DE09DE42DB8}" srcOrd="3" destOrd="0" parTransId="{E3F0DDD4-02EE-4E2F-9E2D-C810A4A138F4}" sibTransId="{CF54BF0F-3E91-41DF-B112-21B752315680}"/>
    <dgm:cxn modelId="{2A41E575-21E8-48E3-A0B7-2DA6CECE529C}" type="presOf" srcId="{4A81AD90-9D8A-4657-991B-5658A7E7B0FA}" destId="{DE9C4D41-6FE3-4153-8F8F-0743B2F44FA5}" srcOrd="0" destOrd="0" presId="urn:microsoft.com/office/officeart/2018/2/layout/IconVerticalSolidList"/>
    <dgm:cxn modelId="{A2323B8B-6940-4219-AFB1-E88AFB85EB25}" srcId="{4A81AD90-9D8A-4657-991B-5658A7E7B0FA}" destId="{D67F964F-6D55-44E2-BFC8-BB9048AE13D5}" srcOrd="1" destOrd="0" parTransId="{E6ED9DB4-31C6-4A57-97D1-FB0616CF029C}" sibTransId="{7B69EBEF-EF49-4622-A143-52250353CC09}"/>
    <dgm:cxn modelId="{575C628C-ED8F-401D-925B-F2E22DFDA029}" srcId="{4A81AD90-9D8A-4657-991B-5658A7E7B0FA}" destId="{6683691F-C063-4900-A09D-6837625BB3DD}" srcOrd="0" destOrd="0" parTransId="{E4B67964-0A3A-41C0-8F9E-71A572A2C834}" sibTransId="{FE6DB916-51A6-4308-B6B0-8FF1AC897CAC}"/>
    <dgm:cxn modelId="{6E5C139D-4B60-4F82-BA08-3F9FE44CBD4D}" srcId="{4A81AD90-9D8A-4657-991B-5658A7E7B0FA}" destId="{BDFF5B5F-C6B9-42CE-9D1F-2F3FA41ADB93}" srcOrd="2" destOrd="0" parTransId="{D79A09CC-9427-4EC5-AA73-AE17C7236D1C}" sibTransId="{53F5F7CE-34FB-45BC-8CB3-8608236E8AC0}"/>
    <dgm:cxn modelId="{57CC3DB4-A538-41A7-A829-0278E9CB9C6D}" type="presOf" srcId="{6683691F-C063-4900-A09D-6837625BB3DD}" destId="{A07065D2-A9EF-4763-BE49-3E970082D24F}" srcOrd="0" destOrd="0" presId="urn:microsoft.com/office/officeart/2018/2/layout/IconVerticalSolidList"/>
    <dgm:cxn modelId="{B28E6BF4-61DF-4223-BA50-0B2EABD2CDFF}" type="presOf" srcId="{BDFF5B5F-C6B9-42CE-9D1F-2F3FA41ADB93}" destId="{202B5007-1789-4840-8941-A0142DBDDDAF}" srcOrd="0" destOrd="0" presId="urn:microsoft.com/office/officeart/2018/2/layout/IconVerticalSolidList"/>
    <dgm:cxn modelId="{15472E50-AA62-426B-A2F5-99612643CC4A}" type="presParOf" srcId="{DE9C4D41-6FE3-4153-8F8F-0743B2F44FA5}" destId="{A350C1D2-1C34-4FC7-9B8D-21E5105BBC4F}" srcOrd="0" destOrd="0" presId="urn:microsoft.com/office/officeart/2018/2/layout/IconVerticalSolidList"/>
    <dgm:cxn modelId="{CC9F2CBA-D391-40D4-9251-C041C0B7CEF6}" type="presParOf" srcId="{A350C1D2-1C34-4FC7-9B8D-21E5105BBC4F}" destId="{912A3927-8CDD-4848-B85D-8A8D51C54CD9}" srcOrd="0" destOrd="0" presId="urn:microsoft.com/office/officeart/2018/2/layout/IconVerticalSolidList"/>
    <dgm:cxn modelId="{ED160E23-CA71-4878-974B-7F6708B40742}" type="presParOf" srcId="{A350C1D2-1C34-4FC7-9B8D-21E5105BBC4F}" destId="{B36A88B4-53A9-4F46-9884-1A62E1A1EB0E}" srcOrd="1" destOrd="0" presId="urn:microsoft.com/office/officeart/2018/2/layout/IconVerticalSolidList"/>
    <dgm:cxn modelId="{ADA0831B-4443-494E-B042-10317FAE46D6}" type="presParOf" srcId="{A350C1D2-1C34-4FC7-9B8D-21E5105BBC4F}" destId="{A8E04B5A-2226-4449-ADE4-5A9675C9C6A7}" srcOrd="2" destOrd="0" presId="urn:microsoft.com/office/officeart/2018/2/layout/IconVerticalSolidList"/>
    <dgm:cxn modelId="{54B642BD-4076-4C43-9DC7-0554CE5BC2B2}" type="presParOf" srcId="{A350C1D2-1C34-4FC7-9B8D-21E5105BBC4F}" destId="{A07065D2-A9EF-4763-BE49-3E970082D24F}" srcOrd="3" destOrd="0" presId="urn:microsoft.com/office/officeart/2018/2/layout/IconVerticalSolidList"/>
    <dgm:cxn modelId="{C9E96B5A-D1DF-47FF-9F2D-7DCF60FE7F8B}" type="presParOf" srcId="{DE9C4D41-6FE3-4153-8F8F-0743B2F44FA5}" destId="{B7F8426A-AC4C-4EFE-9E38-CC630E3B42B0}" srcOrd="1" destOrd="0" presId="urn:microsoft.com/office/officeart/2018/2/layout/IconVerticalSolidList"/>
    <dgm:cxn modelId="{F7848365-49E7-4FE6-930F-2D04F15D2CD1}" type="presParOf" srcId="{DE9C4D41-6FE3-4153-8F8F-0743B2F44FA5}" destId="{C781597A-C0FA-47DC-8B7F-A639C1E6EC1F}" srcOrd="2" destOrd="0" presId="urn:microsoft.com/office/officeart/2018/2/layout/IconVerticalSolidList"/>
    <dgm:cxn modelId="{F82AE320-A631-48FC-86ED-503A11C2B05B}" type="presParOf" srcId="{C781597A-C0FA-47DC-8B7F-A639C1E6EC1F}" destId="{B317BF9C-C110-437A-A76D-F5E8C6A5679D}" srcOrd="0" destOrd="0" presId="urn:microsoft.com/office/officeart/2018/2/layout/IconVerticalSolidList"/>
    <dgm:cxn modelId="{0ACAF167-3691-4FAD-8304-80DB8B0D2E1D}" type="presParOf" srcId="{C781597A-C0FA-47DC-8B7F-A639C1E6EC1F}" destId="{83F71B0B-C9CE-4FD9-B4B0-48CB2D913AC7}" srcOrd="1" destOrd="0" presId="urn:microsoft.com/office/officeart/2018/2/layout/IconVerticalSolidList"/>
    <dgm:cxn modelId="{4EC81363-19FF-4C97-AF17-E225ED85396E}" type="presParOf" srcId="{C781597A-C0FA-47DC-8B7F-A639C1E6EC1F}" destId="{C91ECE58-BF96-4407-9EA7-B5C4B6C4C92F}" srcOrd="2" destOrd="0" presId="urn:microsoft.com/office/officeart/2018/2/layout/IconVerticalSolidList"/>
    <dgm:cxn modelId="{66A76A1D-D007-4D4F-8D22-AA4B1C55BE61}" type="presParOf" srcId="{C781597A-C0FA-47DC-8B7F-A639C1E6EC1F}" destId="{16AF58E8-1C23-40CF-A64D-2A72A23330B0}" srcOrd="3" destOrd="0" presId="urn:microsoft.com/office/officeart/2018/2/layout/IconVerticalSolidList"/>
    <dgm:cxn modelId="{5120036F-37B9-47E7-AEC5-0AEEE07DB1B3}" type="presParOf" srcId="{DE9C4D41-6FE3-4153-8F8F-0743B2F44FA5}" destId="{8C7AA809-84D0-4ADD-8FE0-C85022B81F7E}" srcOrd="3" destOrd="0" presId="urn:microsoft.com/office/officeart/2018/2/layout/IconVerticalSolidList"/>
    <dgm:cxn modelId="{66696B85-FA7D-4865-BFF4-CA918CDC1A8E}" type="presParOf" srcId="{DE9C4D41-6FE3-4153-8F8F-0743B2F44FA5}" destId="{781D9C3D-BB3D-44B9-AD90-D4AC11EDE8F7}" srcOrd="4" destOrd="0" presId="urn:microsoft.com/office/officeart/2018/2/layout/IconVerticalSolidList"/>
    <dgm:cxn modelId="{FEDAA7BB-6528-4FC6-A0C4-C569E23266F9}" type="presParOf" srcId="{781D9C3D-BB3D-44B9-AD90-D4AC11EDE8F7}" destId="{E7C627F7-5462-48A4-B881-06E7206371C1}" srcOrd="0" destOrd="0" presId="urn:microsoft.com/office/officeart/2018/2/layout/IconVerticalSolidList"/>
    <dgm:cxn modelId="{AFE89E00-35CB-4505-A919-04B7B0194C15}" type="presParOf" srcId="{781D9C3D-BB3D-44B9-AD90-D4AC11EDE8F7}" destId="{9542DCF8-E01E-4FC5-81C5-8B061A31C186}" srcOrd="1" destOrd="0" presId="urn:microsoft.com/office/officeart/2018/2/layout/IconVerticalSolidList"/>
    <dgm:cxn modelId="{14AC9D32-FEC6-4C42-9E69-CC02FFCDF938}" type="presParOf" srcId="{781D9C3D-BB3D-44B9-AD90-D4AC11EDE8F7}" destId="{DE2F78A8-E25F-4418-8E55-BF7B88E5410D}" srcOrd="2" destOrd="0" presId="urn:microsoft.com/office/officeart/2018/2/layout/IconVerticalSolidList"/>
    <dgm:cxn modelId="{C02DF31E-2037-436A-9904-993C7D61494C}" type="presParOf" srcId="{781D9C3D-BB3D-44B9-AD90-D4AC11EDE8F7}" destId="{202B5007-1789-4840-8941-A0142DBDDDAF}" srcOrd="3" destOrd="0" presId="urn:microsoft.com/office/officeart/2018/2/layout/IconVerticalSolidList"/>
    <dgm:cxn modelId="{D367A87F-8AD2-4190-915B-F262B71E4A10}" type="presParOf" srcId="{DE9C4D41-6FE3-4153-8F8F-0743B2F44FA5}" destId="{53FCBB40-820A-4DEC-9885-C4FDF1E1CC90}" srcOrd="5" destOrd="0" presId="urn:microsoft.com/office/officeart/2018/2/layout/IconVerticalSolidList"/>
    <dgm:cxn modelId="{8B84AB17-6C6F-48FB-A032-0F8C404422A2}" type="presParOf" srcId="{DE9C4D41-6FE3-4153-8F8F-0743B2F44FA5}" destId="{0693A50F-991A-4DA8-AB26-CCF03039E36A}" srcOrd="6" destOrd="0" presId="urn:microsoft.com/office/officeart/2018/2/layout/IconVerticalSolidList"/>
    <dgm:cxn modelId="{4590303C-3BE8-4837-B591-D5EBC3118F4D}" type="presParOf" srcId="{0693A50F-991A-4DA8-AB26-CCF03039E36A}" destId="{E4A17D0E-F6FA-4D58-AD85-BADF8598CE5C}" srcOrd="0" destOrd="0" presId="urn:microsoft.com/office/officeart/2018/2/layout/IconVerticalSolidList"/>
    <dgm:cxn modelId="{394ED1AC-2110-42CA-BDED-915CC559506B}" type="presParOf" srcId="{0693A50F-991A-4DA8-AB26-CCF03039E36A}" destId="{1695C0E3-C4A2-4704-85E4-3A6BD7924230}" srcOrd="1" destOrd="0" presId="urn:microsoft.com/office/officeart/2018/2/layout/IconVerticalSolidList"/>
    <dgm:cxn modelId="{4396C0ED-9B90-4E02-81AE-FD303A06335E}" type="presParOf" srcId="{0693A50F-991A-4DA8-AB26-CCF03039E36A}" destId="{ABC91348-5227-4BE8-B781-409CED3AF44A}" srcOrd="2" destOrd="0" presId="urn:microsoft.com/office/officeart/2018/2/layout/IconVerticalSolidList"/>
    <dgm:cxn modelId="{1FC97556-0FD1-4ADD-9048-94F49BDA61B7}" type="presParOf" srcId="{0693A50F-991A-4DA8-AB26-CCF03039E36A}" destId="{7E0C98B0-A80F-4FFF-BD74-D4A55EF67F6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A3927-8CDD-4848-B85D-8A8D51C54CD9}">
      <dsp:nvSpPr>
        <dsp:cNvPr id="0" name=""/>
        <dsp:cNvSpPr/>
      </dsp:nvSpPr>
      <dsp:spPr>
        <a:xfrm>
          <a:off x="0" y="2066"/>
          <a:ext cx="4971603" cy="10474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6A88B4-53A9-4F46-9884-1A62E1A1EB0E}">
      <dsp:nvSpPr>
        <dsp:cNvPr id="0" name=""/>
        <dsp:cNvSpPr/>
      </dsp:nvSpPr>
      <dsp:spPr>
        <a:xfrm>
          <a:off x="316857" y="237745"/>
          <a:ext cx="576104" cy="576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7065D2-A9EF-4763-BE49-3E970082D24F}">
      <dsp:nvSpPr>
        <dsp:cNvPr id="0" name=""/>
        <dsp:cNvSpPr/>
      </dsp:nvSpPr>
      <dsp:spPr>
        <a:xfrm>
          <a:off x="1209819" y="2066"/>
          <a:ext cx="3761783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Solar energy is being converted to chemical energy. </a:t>
          </a:r>
        </a:p>
      </dsp:txBody>
      <dsp:txXfrm>
        <a:off x="1209819" y="2066"/>
        <a:ext cx="3761783" cy="1047462"/>
      </dsp:txXfrm>
    </dsp:sp>
    <dsp:sp modelId="{B317BF9C-C110-437A-A76D-F5E8C6A5679D}">
      <dsp:nvSpPr>
        <dsp:cNvPr id="0" name=""/>
        <dsp:cNvSpPr/>
      </dsp:nvSpPr>
      <dsp:spPr>
        <a:xfrm>
          <a:off x="0" y="1311395"/>
          <a:ext cx="4971603" cy="10474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F71B0B-C9CE-4FD9-B4B0-48CB2D913AC7}">
      <dsp:nvSpPr>
        <dsp:cNvPr id="0" name=""/>
        <dsp:cNvSpPr/>
      </dsp:nvSpPr>
      <dsp:spPr>
        <a:xfrm>
          <a:off x="316857" y="1547074"/>
          <a:ext cx="576104" cy="576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AF58E8-1C23-40CF-A64D-2A72A23330B0}">
      <dsp:nvSpPr>
        <dsp:cNvPr id="0" name=""/>
        <dsp:cNvSpPr/>
      </dsp:nvSpPr>
      <dsp:spPr>
        <a:xfrm>
          <a:off x="1209819" y="1311395"/>
          <a:ext cx="3761783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Photosynthesis creates organic molecules (glucose) out of inorganic materials (carbon dioxide and water).</a:t>
          </a:r>
        </a:p>
      </dsp:txBody>
      <dsp:txXfrm>
        <a:off x="1209819" y="1311395"/>
        <a:ext cx="3761783" cy="1047462"/>
      </dsp:txXfrm>
    </dsp:sp>
    <dsp:sp modelId="{E7C627F7-5462-48A4-B881-06E7206371C1}">
      <dsp:nvSpPr>
        <dsp:cNvPr id="0" name=""/>
        <dsp:cNvSpPr/>
      </dsp:nvSpPr>
      <dsp:spPr>
        <a:xfrm>
          <a:off x="0" y="2620723"/>
          <a:ext cx="4971603" cy="10474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42DCF8-E01E-4FC5-81C5-8B061A31C186}">
      <dsp:nvSpPr>
        <dsp:cNvPr id="0" name=""/>
        <dsp:cNvSpPr/>
      </dsp:nvSpPr>
      <dsp:spPr>
        <a:xfrm>
          <a:off x="316857" y="2856402"/>
          <a:ext cx="576104" cy="576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2B5007-1789-4840-8941-A0142DBDDDAF}">
      <dsp:nvSpPr>
        <dsp:cNvPr id="0" name=""/>
        <dsp:cNvSpPr/>
      </dsp:nvSpPr>
      <dsp:spPr>
        <a:xfrm>
          <a:off x="1209819" y="2620723"/>
          <a:ext cx="3761783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Photosynthesis is the beginning of all food chains/webs. All life is supported by this process.</a:t>
          </a:r>
        </a:p>
      </dsp:txBody>
      <dsp:txXfrm>
        <a:off x="1209819" y="2620723"/>
        <a:ext cx="3761783" cy="1047462"/>
      </dsp:txXfrm>
    </dsp:sp>
    <dsp:sp modelId="{E4A17D0E-F6FA-4D58-AD85-BADF8598CE5C}">
      <dsp:nvSpPr>
        <dsp:cNvPr id="0" name=""/>
        <dsp:cNvSpPr/>
      </dsp:nvSpPr>
      <dsp:spPr>
        <a:xfrm>
          <a:off x="0" y="3930051"/>
          <a:ext cx="4971603" cy="10474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95C0E3-C4A2-4704-85E4-3A6BD7924230}">
      <dsp:nvSpPr>
        <dsp:cNvPr id="0" name=""/>
        <dsp:cNvSpPr/>
      </dsp:nvSpPr>
      <dsp:spPr>
        <a:xfrm>
          <a:off x="316857" y="4165730"/>
          <a:ext cx="576104" cy="5761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0C98B0-A80F-4FFF-BD74-D4A55EF67F63}">
      <dsp:nvSpPr>
        <dsp:cNvPr id="0" name=""/>
        <dsp:cNvSpPr/>
      </dsp:nvSpPr>
      <dsp:spPr>
        <a:xfrm>
          <a:off x="1209819" y="3930051"/>
          <a:ext cx="3761783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It creates oxygen.</a:t>
          </a:r>
        </a:p>
      </dsp:txBody>
      <dsp:txXfrm>
        <a:off x="1209819" y="3930051"/>
        <a:ext cx="3761783" cy="1047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" charset="0"/>
                <a:ea typeface="+mn-ea"/>
                <a:cs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" charset="0"/>
                <a:ea typeface="+mn-ea"/>
                <a:cs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" charset="0"/>
                <a:ea typeface="+mn-ea"/>
                <a:cs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FD66B3-4648-3B48-8462-9724E456F2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68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charset="0"/>
        <a:cs typeface="Times New Roman" pitchFamily="1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Times New Roman" charset="0"/>
        <a:cs typeface="Times New Roman" pitchFamily="1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Times New Roman" charset="0"/>
        <a:cs typeface="Times New Roman" pitchFamily="1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Times New Roman" charset="0"/>
        <a:cs typeface="Times New Roman" pitchFamily="1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Times New Roman" charset="0"/>
        <a:cs typeface="Times New Roman" pitchFamily="1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3F91397A-6C4F-4E45-A17C-6A4B2C937A18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1D0077B0-8B46-EC4E-BBC6-40090926C582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92BC32CD-E897-D24E-B0E4-497D33BDA4E5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7356650C-BDB5-714D-A6BB-2C4721C96F40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64D9499B-87B1-744E-81E8-B364BF09B8DB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E737-67C1-EA46-A62B-48A4340449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2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2D15-384B-864D-96EC-5F3FCF943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1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2D15-384B-864D-96EC-5F3FCF9431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2400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2D15-384B-864D-96EC-5F3FCF943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4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2D15-384B-864D-96EC-5F3FCF9431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9490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2D15-384B-864D-96EC-5F3FCF943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92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7707-0DAA-5E45-8C3A-A7E3D02D07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15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0C821-DD27-B342-848D-3072D6CCA3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49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13BFE-8D9C-E147-80C8-EC42F270B4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61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64A727-EBA4-DA43-8871-97C910E673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8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E4C0-7880-2C4C-9CD3-834357FFE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7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7C87-49D6-C145-BC18-E0803CF3C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9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779D-E7DA-7242-BEEE-226EEB6CE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67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07FF-5895-044C-9857-0FF740F878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7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AD0C-2C68-1048-9C2E-CA474EADC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D97F-8817-1C4A-84B3-E3F5039BB3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5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5338-E2F8-C440-9199-B514540BF5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9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76BF-2875-E443-8B04-5387EA4CF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8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5722D15-384B-864D-96EC-5F3FCF943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4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wport.wnyric.org/jwanamaker/animations/Chrom&amp;Elpho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hyperlink" Target="http://www.phschool.com/science/biology_place/biocoach/photosynth/action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265314"/>
            <a:ext cx="4267200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Photosynthesis </a:t>
            </a:r>
          </a:p>
        </p:txBody>
      </p:sp>
      <p:pic>
        <p:nvPicPr>
          <p:cNvPr id="6" name="Graphic 5" descr="Acorn">
            <a:extLst>
              <a:ext uri="{FF2B5EF4-FFF2-40B4-BE49-F238E27FC236}">
                <a16:creationId xmlns:a16="http://schemas.microsoft.com/office/drawing/2014/main" id="{6AF156B3-931A-4D49-AD9C-8FC4AF847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453" y="2020850"/>
            <a:ext cx="2824269" cy="282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20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ellPE_EnergySource-1_sx6391a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2627313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CellPE_EnergySource-2_sx6391a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57600"/>
            <a:ext cx="2695575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CellPE_EnergySource-3_sx6391a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43000"/>
            <a:ext cx="2708275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57200" y="152400"/>
            <a:ext cx="8507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u="sng">
                <a:solidFill>
                  <a:schemeClr val="tx2"/>
                </a:solidFill>
                <a:latin typeface="Arial" charset="0"/>
                <a:cs typeface="ＭＳ Ｐゴシック" charset="0"/>
              </a:rPr>
              <a:t>Photosynthesis</a:t>
            </a:r>
            <a:r>
              <a:rPr lang="en-US" sz="3200">
                <a:solidFill>
                  <a:schemeClr val="tx2"/>
                </a:solidFill>
                <a:latin typeface="Arial" charset="0"/>
                <a:cs typeface="ＭＳ Ｐゴシック" charset="0"/>
              </a:rPr>
              <a:t>-starts to ecological food webs!</a:t>
            </a:r>
          </a:p>
        </p:txBody>
      </p:sp>
      <p:pic>
        <p:nvPicPr>
          <p:cNvPr id="25606" name="Picture 6" descr="CellPE_EnergySource-4_sx6391a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33800"/>
            <a:ext cx="2681287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Plant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Inside plant cells are </a:t>
            </a:r>
            <a:r>
              <a:rPr lang="en-US" sz="2200" u="sng" dirty="0">
                <a:solidFill>
                  <a:schemeClr val="bg1"/>
                </a:solidFill>
              </a:rPr>
              <a:t>chloroplasts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</a:p>
          <a:p>
            <a:r>
              <a:rPr lang="en-US" sz="2200" dirty="0">
                <a:solidFill>
                  <a:schemeClr val="bg1"/>
                </a:solidFill>
              </a:rPr>
              <a:t>Chloroplasts absorb light and then use that energy to break down carbon dioxide and water to create sugar. </a:t>
            </a:r>
          </a:p>
        </p:txBody>
      </p:sp>
      <p:pic>
        <p:nvPicPr>
          <p:cNvPr id="4" name="Picture 3" descr="plantcel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2130"/>
            <a:ext cx="3857625" cy="3176867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9BAA0379-0301-4F85-9F32-D8F1A7AE0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992" y="3602922"/>
            <a:ext cx="4916076" cy="2826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3211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0"/>
            <a:ext cx="7772400" cy="914400"/>
          </a:xfrm>
        </p:spPr>
        <p:txBody>
          <a:bodyPr/>
          <a:lstStyle/>
          <a:p>
            <a:pPr algn="ctr" eaLnBrk="1" hangingPunct="1"/>
            <a:r>
              <a:rPr lang="en-GB">
                <a:latin typeface="Times New Roman" charset="0"/>
                <a:cs typeface="Times New Roman" charset="0"/>
              </a:rPr>
              <a:t>Plants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23900" y="1046827"/>
            <a:ext cx="3429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</a:pPr>
            <a:r>
              <a:rPr kumimoji="1" lang="en-GB" sz="3200" dirty="0">
                <a:solidFill>
                  <a:schemeClr val="tx2"/>
                </a:solidFill>
              </a:rPr>
              <a:t>Leaves are green because they contain the pigment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954505" y="2918841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Times New Roman" pitchFamily="1" charset="0"/>
                <a:hlinkClick r:id="rId3"/>
              </a:rPr>
              <a:t>chlorophyll</a:t>
            </a: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Times New Roman" pitchFamily="1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57200" y="4132927"/>
            <a:ext cx="3276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charset="0"/>
              <a:buNone/>
            </a:pPr>
            <a:r>
              <a:rPr lang="en-GB" sz="3200" dirty="0">
                <a:solidFill>
                  <a:schemeClr val="tx2"/>
                </a:solidFill>
                <a:latin typeface="Arial" charset="0"/>
              </a:rPr>
              <a:t>Leaves have a large surface area to absorb as much </a:t>
            </a:r>
            <a:r>
              <a:rPr lang="en-GB" sz="3200" dirty="0">
                <a:solidFill>
                  <a:schemeClr val="tx2"/>
                </a:solidFill>
                <a:latin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light </a:t>
            </a:r>
            <a:r>
              <a:rPr lang="en-GB" sz="3200" dirty="0">
                <a:solidFill>
                  <a:schemeClr val="tx2"/>
                </a:solidFill>
                <a:latin typeface="Arial" charset="0"/>
              </a:rPr>
              <a:t>as possible.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3886200" y="5410200"/>
            <a:ext cx="525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Times New Roman" pitchFamily="1" charset="0"/>
              </a:rPr>
              <a:t>"Thanks for the glucose!"</a:t>
            </a:r>
            <a:r>
              <a:rPr lang="en-US" sz="3200" dirty="0">
                <a:latin typeface="Arial" charset="0"/>
                <a:ea typeface="+mn-ea"/>
                <a:cs typeface="Times New Roman" pitchFamily="1" charset="0"/>
              </a:rPr>
              <a:t> </a:t>
            </a:r>
          </a:p>
        </p:txBody>
      </p:sp>
      <p:pic>
        <p:nvPicPr>
          <p:cNvPr id="2" name="Picture 1" descr="hugging-tree-2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95400"/>
            <a:ext cx="3276600" cy="38882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3429000" cy="4141787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dirty="0">
                <a:latin typeface="Times New Roman" charset="0"/>
                <a:cs typeface="Times New Roman" charset="0"/>
              </a:rPr>
              <a:t>Chloroplasts make oxygen by </a:t>
            </a:r>
            <a:r>
              <a:rPr lang="en-US" sz="4800" dirty="0">
                <a:solidFill>
                  <a:srgbClr val="00B0F0"/>
                </a:solidFill>
                <a:latin typeface="Times New Roman" charset="0"/>
                <a:cs typeface="Times New Roman" charset="0"/>
              </a:rPr>
              <a:t>splitting water </a:t>
            </a:r>
            <a:r>
              <a:rPr lang="en-US" sz="4800" dirty="0">
                <a:latin typeface="Times New Roman" charset="0"/>
                <a:cs typeface="Times New Roman" charset="0"/>
              </a:rPr>
              <a:t>molecules.</a:t>
            </a:r>
          </a:p>
        </p:txBody>
      </p:sp>
      <p:pic>
        <p:nvPicPr>
          <p:cNvPr id="15363" name="Picture 3" descr="c2x20elode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6463" y="0"/>
            <a:ext cx="5697537" cy="6858000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61171-069E-4CCC-9142-DFB537E20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59" y="609600"/>
            <a:ext cx="2796807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Stomata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2641F-E0C4-4E37-B24B-576997C27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75" y="2160589"/>
            <a:ext cx="2790687" cy="35607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cs typeface="Times New Roman" charset="0"/>
              </a:rPr>
              <a:t>This opening how plants exchange gases.</a:t>
            </a:r>
          </a:p>
          <a:p>
            <a:pPr marL="0" indent="0">
              <a:buNone/>
            </a:pPr>
            <a:endParaRPr lang="en-US" sz="2000" dirty="0">
              <a:cs typeface="Times New Roman" charset="0"/>
            </a:endParaRPr>
          </a:p>
          <a:p>
            <a:pPr marL="0" indent="0">
              <a:buNone/>
            </a:pPr>
            <a:r>
              <a:rPr lang="en-US" sz="2000" dirty="0">
                <a:cs typeface="Times New Roman" charset="0"/>
              </a:rPr>
              <a:t>Can you name the two important gases that go in and out of the leaves?</a:t>
            </a:r>
            <a:br>
              <a:rPr lang="en-US" sz="2000" dirty="0">
                <a:cs typeface="Times New Roman" charset="0"/>
              </a:rPr>
            </a:br>
            <a:endParaRPr lang="en-US" sz="2000" dirty="0">
              <a:cs typeface="Times New Roman" charset="0"/>
            </a:endParaRPr>
          </a:p>
          <a:p>
            <a:pPr marL="0" indent="0">
              <a:buNone/>
            </a:pPr>
            <a:r>
              <a:rPr lang="en-US" sz="2000" dirty="0"/>
              <a:t>Why are the stomata located on the underside of leaves?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s://qph.fs.quoracdn.net/main-qimg-f3b3edc85856f4f79fe35adeb95a906c">
            <a:extLst>
              <a:ext uri="{FF2B5EF4-FFF2-40B4-BE49-F238E27FC236}">
                <a16:creationId xmlns:a16="http://schemas.microsoft.com/office/drawing/2014/main" id="{3AA1CB36-CD56-489F-B43F-9BBE40782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90600"/>
            <a:ext cx="3452060" cy="436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704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0" name="Isosceles Triangle 139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2500">
                <a:solidFill>
                  <a:schemeClr val="bg1"/>
                </a:solidFill>
                <a:latin typeface="Times New Roman" charset="0"/>
                <a:cs typeface="Times New Roman" charset="0"/>
              </a:rPr>
              <a:t>PHOTOSYNTHESIS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14288" y="1778795"/>
            <a:ext cx="2980457" cy="446881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700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Plants absorb </a:t>
            </a:r>
            <a:r>
              <a:rPr lang="en-US" sz="1700" b="1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different wavelengths of light </a:t>
            </a:r>
            <a:r>
              <a:rPr lang="en-US" sz="1700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as activation energy to convert chemicals into sugar.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Pigment: The different colors within the plant to absorb different </a:t>
            </a:r>
            <a:r>
              <a:rPr lang="en-US" sz="1700" dirty="0" err="1">
                <a:solidFill>
                  <a:schemeClr val="bg1"/>
                </a:solidFill>
                <a:latin typeface="Times New Roman" charset="0"/>
                <a:cs typeface="Times New Roman" charset="0"/>
              </a:rPr>
              <a:t>wavelegths</a:t>
            </a:r>
            <a:r>
              <a:rPr lang="en-US" sz="1700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 of white light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1700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 ROY G BIV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700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Main pigment:  Chlorophyll 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700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Accessory pigments:  Chlorophyll b and Carotenoids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700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These pigments absorb all wavelengths EXCERT green.</a:t>
            </a:r>
          </a:p>
        </p:txBody>
      </p:sp>
      <p:pic>
        <p:nvPicPr>
          <p:cNvPr id="23" name="Picture 5" descr="absorption-spectrum">
            <a:extLst>
              <a:ext uri="{FF2B5EF4-FFF2-40B4-BE49-F238E27FC236}">
                <a16:creationId xmlns:a16="http://schemas.microsoft.com/office/drawing/2014/main" id="{24A25A5B-09A2-454E-8A8A-AFBA285E3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367" y="3264842"/>
            <a:ext cx="4806921" cy="360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" name="Isosceles Triangle 141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8" name="Picture 2" descr="Image3">
            <a:extLst>
              <a:ext uri="{FF2B5EF4-FFF2-40B4-BE49-F238E27FC236}">
                <a16:creationId xmlns:a16="http://schemas.microsoft.com/office/drawing/2014/main" id="{16670A72-0DAE-42A9-9113-B7BE2AB3A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76" y="1085864"/>
            <a:ext cx="4333102" cy="1866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Rockwell Extra Bold" charset="0"/>
                <a:cs typeface="Times New Roman" charset="0"/>
              </a:rPr>
              <a:t>EQUATION FOR PHOTOSYNTHESIS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457200" y="34290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charset="0"/>
              </a:rPr>
              <a:t>6CO</a:t>
            </a:r>
            <a:r>
              <a:rPr lang="en-US" sz="28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charset="0"/>
              </a:rPr>
              <a:t>2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charset="0"/>
              </a:rPr>
              <a:t> +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905000" y="34290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charset="0"/>
              </a:rPr>
              <a:t>6H</a:t>
            </a:r>
            <a:r>
              <a:rPr lang="en-US" sz="2800" b="1" baseline="-2500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charset="0"/>
              </a:rPr>
              <a:t>2</a:t>
            </a:r>
            <a:r>
              <a:rPr lang="en-US" sz="2800" b="1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charset="0"/>
              </a:rPr>
              <a:t>O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charset="0"/>
              </a:rPr>
              <a:t> +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276600" y="34290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charset="0"/>
              </a:rPr>
              <a:t>ENERGY</a:t>
            </a:r>
          </a:p>
        </p:txBody>
      </p:sp>
      <p:sp>
        <p:nvSpPr>
          <p:cNvPr id="70662" name="AutoShape 6"/>
          <p:cNvSpPr>
            <a:spLocks noChangeArrowheads="1"/>
          </p:cNvSpPr>
          <p:nvPr/>
        </p:nvSpPr>
        <p:spPr bwMode="auto">
          <a:xfrm>
            <a:off x="5105400" y="3505200"/>
            <a:ext cx="976313" cy="409575"/>
          </a:xfrm>
          <a:prstGeom prst="rightArrow">
            <a:avLst>
              <a:gd name="adj1" fmla="val 50000"/>
              <a:gd name="adj2" fmla="val 5959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6096000" y="34290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charset="0"/>
              </a:rPr>
              <a:t>C</a:t>
            </a:r>
            <a:r>
              <a:rPr lang="en-US" sz="2800" b="1" baseline="-25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charset="0"/>
              </a:rPr>
              <a:t>6</a:t>
            </a:r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charset="0"/>
              </a:rPr>
              <a:t>H</a:t>
            </a:r>
            <a:r>
              <a:rPr lang="en-US" sz="2800" b="1" baseline="-25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charset="0"/>
              </a:rPr>
              <a:t>12</a:t>
            </a:r>
            <a:r>
              <a:rPr lang="en-US" sz="28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charset="0"/>
              </a:rPr>
              <a:t>O</a:t>
            </a:r>
            <a:r>
              <a:rPr lang="en-US" sz="2800" b="1" baseline="-25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charset="0"/>
              </a:rPr>
              <a:t>6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charset="0"/>
              </a:rPr>
              <a:t> +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8153400" y="34290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charset="0"/>
              </a:rPr>
              <a:t>6O</a:t>
            </a:r>
            <a:r>
              <a:rPr lang="en-US" sz="2800" b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charset="0"/>
              </a:rPr>
              <a:t>2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charset="0"/>
              </a:rPr>
              <a:t> 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304800" y="4038600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CARBON DIOXIDE</a:t>
            </a: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1752600" y="2971800"/>
            <a:ext cx="133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WATER</a:t>
            </a: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6096000" y="4114800"/>
            <a:ext cx="167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GLUCOSE</a:t>
            </a: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7621588" y="2971800"/>
            <a:ext cx="1522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OXYGEN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utoUpdateAnimBg="0"/>
      <p:bldP spid="70659" grpId="0" autoUpdateAnimBg="0"/>
      <p:bldP spid="70660" grpId="0" autoUpdateAnimBg="0"/>
      <p:bldP spid="70661" grpId="0" autoUpdateAnimBg="0"/>
      <p:bldP spid="70662" grpId="0" animBg="1"/>
      <p:bldP spid="70663" grpId="0" autoUpdateAnimBg="0"/>
      <p:bldP spid="70664" grpId="0" autoUpdateAnimBg="0"/>
      <p:bldP spid="70665" grpId="0" autoUpdateAnimBg="0"/>
      <p:bldP spid="70666" grpId="0" autoUpdateAnimBg="0"/>
      <p:bldP spid="70667" grpId="0" autoUpdateAnimBg="0"/>
      <p:bldP spid="7066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2500">
                <a:solidFill>
                  <a:schemeClr val="bg1"/>
                </a:solidFill>
                <a:latin typeface="Times New Roman" charset="0"/>
                <a:cs typeface="Times New Roman" charset="0"/>
              </a:rPr>
              <a:t>PHOTOSYNTHESIS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/>
          </a:bodyPr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Times New Roman" charset="0"/>
                <a:cs typeface="Times New Roman" charset="0"/>
              </a:rPr>
              <a:t>What affects photosynthesis?</a:t>
            </a:r>
          </a:p>
          <a:p>
            <a:pPr lvl="1" eaLnBrk="1" hangingPunct="1"/>
            <a:r>
              <a:rPr lang="en-US">
                <a:solidFill>
                  <a:schemeClr val="bg1"/>
                </a:solidFill>
                <a:latin typeface="Times New Roman" charset="0"/>
                <a:cs typeface="Times New Roman" charset="0"/>
              </a:rPr>
              <a:t>Light intensity: As light increases, rate of photosynthesis increases until it plateaus and then it will begin to decline.</a:t>
            </a:r>
          </a:p>
          <a:p>
            <a:pPr lvl="1" eaLnBrk="1" hangingPunct="1">
              <a:buFontTx/>
              <a:buNone/>
            </a:pPr>
            <a:endParaRPr lang="en-US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lvl="2" eaLnBrk="1" hangingPunct="1"/>
            <a:endParaRPr lang="en-US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35844" name="Picture 4" descr="light intensit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668" y="1976132"/>
            <a:ext cx="4651782" cy="3488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2500">
                <a:solidFill>
                  <a:schemeClr val="bg1"/>
                </a:solidFill>
                <a:latin typeface="Times New Roman" charset="0"/>
                <a:cs typeface="Times New Roman" charset="0"/>
              </a:rPr>
              <a:t>PHOTOSYNTHESIS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/>
          </a:bodyPr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Times New Roman" charset="0"/>
                <a:cs typeface="Times New Roman" charset="0"/>
              </a:rPr>
              <a:t>What affects photosynthesis?</a:t>
            </a:r>
          </a:p>
          <a:p>
            <a:pPr lvl="1" eaLnBrk="1" hangingPunct="1"/>
            <a:r>
              <a:rPr lang="en-US">
                <a:solidFill>
                  <a:schemeClr val="bg1"/>
                </a:solidFill>
                <a:latin typeface="Times New Roman" charset="0"/>
                <a:cs typeface="Times New Roman" charset="0"/>
              </a:rPr>
              <a:t>Carbon Dioxide: As CO</a:t>
            </a:r>
            <a:r>
              <a:rPr lang="en-US" baseline="-25000">
                <a:solidFill>
                  <a:schemeClr val="bg1"/>
                </a:solidFill>
                <a:latin typeface="Times New Roman" charset="0"/>
                <a:cs typeface="Times New Roman" charset="0"/>
              </a:rPr>
              <a:t>2</a:t>
            </a:r>
            <a:r>
              <a:rPr lang="en-US">
                <a:solidFill>
                  <a:schemeClr val="bg1"/>
                </a:solidFill>
                <a:latin typeface="Times New Roman" charset="0"/>
                <a:cs typeface="Times New Roman" charset="0"/>
              </a:rPr>
              <a:t> increases, rate of photosynthesis increases until it plateaus. </a:t>
            </a:r>
          </a:p>
          <a:p>
            <a:pPr lvl="2" eaLnBrk="1" hangingPunct="1"/>
            <a:endParaRPr lang="en-US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36868" name="Picture 5" descr="carbon dioxid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914" y="1976133"/>
            <a:ext cx="4266711" cy="3200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2500">
                <a:solidFill>
                  <a:schemeClr val="bg1"/>
                </a:solidFill>
                <a:latin typeface="Times New Roman" charset="0"/>
                <a:cs typeface="Times New Roman" charset="0"/>
              </a:rPr>
              <a:t>PHOTOSYNTHESIS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/>
          </a:bodyPr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Times New Roman" charset="0"/>
                <a:cs typeface="Times New Roman" charset="0"/>
              </a:rPr>
              <a:t>What affects photosynthesis?</a:t>
            </a:r>
          </a:p>
          <a:p>
            <a:pPr lvl="1" eaLnBrk="1" hangingPunct="1"/>
            <a:r>
              <a:rPr lang="en-US">
                <a:solidFill>
                  <a:schemeClr val="bg1"/>
                </a:solidFill>
                <a:latin typeface="Times New Roman" charset="0"/>
                <a:cs typeface="Times New Roman" charset="0"/>
              </a:rPr>
              <a:t>Temperature:  </a:t>
            </a:r>
          </a:p>
          <a:p>
            <a:pPr lvl="2" eaLnBrk="1" hangingPunct="1"/>
            <a:r>
              <a:rPr lang="en-US">
                <a:solidFill>
                  <a:schemeClr val="bg1"/>
                </a:solidFill>
                <a:latin typeface="Times New Roman" charset="0"/>
                <a:cs typeface="Times New Roman" charset="0"/>
              </a:rPr>
              <a:t>Temperature Low = Rate of photosynthesis low</a:t>
            </a:r>
          </a:p>
          <a:p>
            <a:pPr lvl="2" eaLnBrk="1" hangingPunct="1"/>
            <a:r>
              <a:rPr lang="en-US">
                <a:solidFill>
                  <a:schemeClr val="bg1"/>
                </a:solidFill>
                <a:latin typeface="Times New Roman" charset="0"/>
                <a:cs typeface="Times New Roman" charset="0"/>
              </a:rPr>
              <a:t>Temperature Increases = Rate of photosynthesis increases</a:t>
            </a:r>
          </a:p>
          <a:p>
            <a:pPr lvl="2" eaLnBrk="1" hangingPunct="1"/>
            <a:r>
              <a:rPr lang="en-US">
                <a:solidFill>
                  <a:schemeClr val="bg1"/>
                </a:solidFill>
                <a:latin typeface="Times New Roman" charset="0"/>
                <a:cs typeface="Times New Roman" charset="0"/>
              </a:rPr>
              <a:t>If temperature too hot, rate drops</a:t>
            </a:r>
          </a:p>
          <a:p>
            <a:pPr lvl="2" eaLnBrk="1" hangingPunct="1"/>
            <a:endParaRPr lang="en-US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37892" name="Picture 5" descr="temperatur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654" y="1976132"/>
            <a:ext cx="4141971" cy="3106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life begins with……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1676400"/>
            <a:ext cx="6347714" cy="4364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accent3"/>
                </a:solidFill>
              </a:rPr>
              <a:t>THE SUN</a:t>
            </a:r>
          </a:p>
        </p:txBody>
      </p:sp>
      <p:pic>
        <p:nvPicPr>
          <p:cNvPr id="7" name="Picture 6" descr="sun and flow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93" y="2514600"/>
            <a:ext cx="4369924" cy="389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2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2500">
                <a:solidFill>
                  <a:schemeClr val="bg1"/>
                </a:solidFill>
                <a:latin typeface="Times New Roman" charset="0"/>
                <a:cs typeface="Times New Roman" charset="0"/>
              </a:rPr>
              <a:t>PHOTOSYNTHESIS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/>
          </a:bodyPr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Times New Roman" charset="0"/>
                <a:cs typeface="Times New Roman" charset="0"/>
              </a:rPr>
              <a:t>What affects photosynthesis?</a:t>
            </a:r>
          </a:p>
          <a:p>
            <a:pPr lvl="1" eaLnBrk="1" hangingPunct="1"/>
            <a:r>
              <a:rPr lang="en-US">
                <a:solidFill>
                  <a:schemeClr val="bg1"/>
                </a:solidFill>
                <a:latin typeface="Times New Roman" charset="0"/>
                <a:cs typeface="Times New Roman" charset="0"/>
              </a:rPr>
              <a:t>Amount of water: Different plants need different amounts of water.  If they are given to much or to little water they will decrease in growth or die!</a:t>
            </a:r>
          </a:p>
          <a:p>
            <a:pPr lvl="2" eaLnBrk="1" hangingPunct="1"/>
            <a:endParaRPr lang="en-US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2" name="Picture 1" descr="wat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9716"/>
            <a:ext cx="4066685" cy="3420484"/>
          </a:xfrm>
          <a:prstGeom prst="rect">
            <a:avLst/>
          </a:prstGeom>
        </p:spPr>
      </p:pic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1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lants growing in unusual places">
            <a:extLst>
              <a:ext uri="{FF2B5EF4-FFF2-40B4-BE49-F238E27FC236}">
                <a16:creationId xmlns:a16="http://schemas.microsoft.com/office/drawing/2014/main" id="{2FB5AAC0-5843-4528-BA08-58CC0273C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5" r="-2" b="4326"/>
          <a:stretch/>
        </p:blipFill>
        <p:spPr bwMode="auto"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r>
              <a:rPr lang="en-US" sz="3300"/>
              <a:t>Do plants need oxygen?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r>
              <a:rPr lang="en-US" dirty="0"/>
              <a:t>Yes. Plants consume their own sugar and burn up material like animal and they respire. However, the leaves and stem get their oxygen from the photosynthesis process.  </a:t>
            </a:r>
          </a:p>
          <a:p>
            <a:r>
              <a:rPr lang="en-US" dirty="0"/>
              <a:t>What about the roots?       Roots get their oxygen from spaces in the soil.  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551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sy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7684034" cy="609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5715000"/>
            <a:ext cx="23622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Photosynthesis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524000"/>
            <a:ext cx="6629402" cy="451736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charset="0"/>
                <a:cs typeface="Times New Roman" charset="0"/>
              </a:rPr>
              <a:t>Reactant: materials that go in</a:t>
            </a:r>
          </a:p>
          <a:p>
            <a:r>
              <a:rPr lang="en-US" sz="2800" dirty="0">
                <a:latin typeface="Times New Roman" charset="0"/>
                <a:cs typeface="Times New Roman" charset="0"/>
              </a:rPr>
              <a:t>Product: material that comes out</a:t>
            </a:r>
          </a:p>
          <a:p>
            <a:pPr marL="0" indent="0" algn="ctr">
              <a:buNone/>
            </a:pPr>
            <a:r>
              <a:rPr lang="en-US" sz="2800" dirty="0">
                <a:latin typeface="Times New Roman" charset="0"/>
                <a:cs typeface="Times New Roman" charset="0"/>
              </a:rPr>
              <a:t>Example: 2 + 2 = 4</a:t>
            </a:r>
          </a:p>
          <a:p>
            <a:r>
              <a:rPr lang="en-US" sz="2800" dirty="0">
                <a:latin typeface="Times New Roman" charset="0"/>
                <a:cs typeface="Times New Roman" charset="0"/>
              </a:rPr>
              <a:t>There are products of 2 within 4 and we can breakdown 4 into 2’s. </a:t>
            </a:r>
          </a:p>
          <a:p>
            <a:r>
              <a:rPr lang="en-US" sz="2800" dirty="0">
                <a:latin typeface="Times New Roman" charset="0"/>
                <a:cs typeface="Times New Roman" charset="0"/>
              </a:rPr>
              <a:t>Rule: Whatever we have on one side we find on the other. </a:t>
            </a:r>
          </a:p>
        </p:txBody>
      </p:sp>
    </p:spTree>
    <p:extLst>
      <p:ext uri="{BB962C8B-B14F-4D97-AF65-F5344CB8AC3E}">
        <p14:creationId xmlns:p14="http://schemas.microsoft.com/office/powerpoint/2010/main" val="401230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Photosynthesis Equation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1316095"/>
          </a:xfrm>
          <a:prstGeom prst="rect">
            <a:avLst/>
          </a:prstGeom>
        </p:spPr>
      </p:pic>
      <p:pic>
        <p:nvPicPr>
          <p:cNvPr id="5" name="Picture 4" descr="photosynthesis_equation_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581400"/>
            <a:ext cx="6350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6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roup 199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4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5" name="Isosceles Triangle 204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8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9" name="Isosceles Triangle 208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0" name="Isosceles Triangle 209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2" name="Rectangle 21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14" name="Rectangle 213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3484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68234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0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1926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2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400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4" name="Isosceles Triangle 223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068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6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694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8" name="Isosceles Triangle 227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568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0" name="Freeform: Shape 229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223" y="-8467"/>
            <a:ext cx="4495777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86292" y="609600"/>
            <a:ext cx="3384742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PHOTOSYNTHESIS</a:t>
            </a:r>
          </a:p>
        </p:txBody>
      </p:sp>
      <p:pic>
        <p:nvPicPr>
          <p:cNvPr id="1026" name="Picture 2" descr="Image result for photosynthesis">
            <a:extLst>
              <a:ext uri="{FF2B5EF4-FFF2-40B4-BE49-F238E27FC236}">
                <a16:creationId xmlns:a16="http://schemas.microsoft.com/office/drawing/2014/main" id="{AAA7999F-1FA0-496D-9EDE-D0830F1B16A9}"/>
              </a:ext>
            </a:extLst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5" y="1281556"/>
            <a:ext cx="3639934" cy="33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62623" y="2209800"/>
            <a:ext cx="3208411" cy="394546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FF"/>
                </a:solidFill>
              </a:rPr>
              <a:t>Autotrophic Process: MAKE YOUR OWN FOOD.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FF"/>
                </a:solidFill>
              </a:rPr>
              <a:t>Plants and plant-like organisms make their energy (glucose) from chemicals and solar energy.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03DDEB-2ABE-49D1-8CA2-AFC82467CE14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 sz="3200" dirty="0"/>
              <a:t>Photosynthesis means “</a:t>
            </a:r>
            <a:r>
              <a:rPr lang="en-US" sz="3200" i="1" dirty="0">
                <a:solidFill>
                  <a:srgbClr val="444444"/>
                </a:solidFill>
              </a:rPr>
              <a:t>photo</a:t>
            </a:r>
            <a:r>
              <a:rPr lang="en-US" sz="3200" dirty="0">
                <a:solidFill>
                  <a:srgbClr val="444444"/>
                </a:solidFill>
              </a:rPr>
              <a:t> (which means "light") and </a:t>
            </a:r>
            <a:r>
              <a:rPr lang="en-US" sz="3200" i="1" dirty="0">
                <a:solidFill>
                  <a:srgbClr val="444444"/>
                </a:solidFill>
              </a:rPr>
              <a:t>synthesis</a:t>
            </a:r>
            <a:r>
              <a:rPr lang="en-US" sz="3200" dirty="0">
                <a:solidFill>
                  <a:srgbClr val="444444"/>
                </a:solidFill>
              </a:rPr>
              <a:t> (which means "to put together")</a:t>
            </a:r>
          </a:p>
          <a:p>
            <a:r>
              <a:rPr lang="en-US" sz="3200" dirty="0">
                <a:solidFill>
                  <a:schemeClr val="tx2"/>
                </a:solidFill>
                <a:cs typeface="Times New Roman" charset="0"/>
              </a:rPr>
              <a:t>Plants use sunlight to turn water and carbon dioxide into glucose. </a:t>
            </a:r>
          </a:p>
          <a:p>
            <a:r>
              <a:rPr lang="en-US" sz="3200" dirty="0">
                <a:solidFill>
                  <a:srgbClr val="FF0000"/>
                </a:solidFill>
                <a:cs typeface="Times New Roman" charset="0"/>
              </a:rPr>
              <a:t>Glucose is a simple sugar. </a:t>
            </a:r>
          </a:p>
          <a:p>
            <a:r>
              <a:rPr lang="en-US" sz="3200" dirty="0">
                <a:solidFill>
                  <a:schemeClr val="tx2"/>
                </a:solidFill>
                <a:cs typeface="Times New Roman" charset="0"/>
              </a:rPr>
              <a:t>Plants use glucose as food for energy and as a building block for growing.</a:t>
            </a:r>
          </a:p>
          <a:p>
            <a:r>
              <a:rPr lang="en-US" sz="3200" u="sng" dirty="0">
                <a:solidFill>
                  <a:schemeClr val="tx2"/>
                </a:solidFill>
                <a:cs typeface="Times New Roman" charset="0"/>
              </a:rPr>
              <a:t>Autotrophs</a:t>
            </a:r>
            <a:r>
              <a:rPr lang="en-US" sz="3200" dirty="0">
                <a:solidFill>
                  <a:schemeClr val="tx2"/>
                </a:solidFill>
                <a:cs typeface="Times New Roman" charset="0"/>
              </a:rPr>
              <a:t> make glucose and </a:t>
            </a:r>
            <a:r>
              <a:rPr lang="en-US" sz="3200" u="sng" dirty="0">
                <a:solidFill>
                  <a:schemeClr val="tx2"/>
                </a:solidFill>
                <a:cs typeface="Times New Roman" charset="0"/>
              </a:rPr>
              <a:t>heterotrophs</a:t>
            </a:r>
            <a:r>
              <a:rPr lang="en-US" sz="3200" dirty="0">
                <a:solidFill>
                  <a:schemeClr val="tx2"/>
                </a:solidFill>
                <a:cs typeface="Times New Roman" charset="0"/>
              </a:rPr>
              <a:t> are </a:t>
            </a:r>
            <a:r>
              <a:rPr lang="en-US" sz="3200" u="sng" dirty="0">
                <a:solidFill>
                  <a:schemeClr val="tx2"/>
                </a:solidFill>
                <a:cs typeface="Times New Roman" charset="0"/>
              </a:rPr>
              <a:t>consumers</a:t>
            </a:r>
            <a:r>
              <a:rPr lang="en-US" sz="3200" dirty="0">
                <a:solidFill>
                  <a:schemeClr val="tx2"/>
                </a:solidFill>
                <a:cs typeface="Times New Roman" charset="0"/>
              </a:rPr>
              <a:t> of it.</a:t>
            </a:r>
          </a:p>
          <a:p>
            <a:endParaRPr lang="en-US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endParaRPr lang="en-US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endParaRPr lang="en-US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endParaRPr lang="en-US" dirty="0">
              <a:solidFill>
                <a:srgbClr val="444444"/>
              </a:solidFill>
              <a:latin typeface="Open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39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Isosceles Triangle 140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Isosceles Triangle 144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Isosceles Triangle 145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48" name="Rectangle 14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3484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68234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1926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400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0" name="Isosceles Triangle 15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068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694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4" name="Isosceles Triangle 16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568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223" y="-8467"/>
            <a:ext cx="4495777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86292" y="148167"/>
            <a:ext cx="3384742" cy="9144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Three ways plants use glucose:</a:t>
            </a:r>
            <a:endParaRPr lang="en-US" sz="3100" b="1" dirty="0">
              <a:solidFill>
                <a:schemeClr val="bg1"/>
              </a:solidFill>
            </a:endParaRP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DD58BA28-D489-4726-9DBC-2746A32E1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8" y="2978834"/>
            <a:ext cx="3218857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86293" y="1210734"/>
            <a:ext cx="3384741" cy="54990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1) Glucose can be used for quick energy. </a:t>
            </a:r>
          </a:p>
          <a:p>
            <a:pPr marL="0" indent="0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2) Glucose can be made into plant structures.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FFFFFF"/>
                </a:solidFill>
              </a:rPr>
              <a:t>Glucose is a monomer that is linked together to make a polymer called cellulose.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FFFFFF"/>
                </a:solidFill>
              </a:rPr>
              <a:t>Cellulose makes up all leaves, stems, roots, bark, and other cellular tissue in a plant.</a:t>
            </a:r>
          </a:p>
          <a:p>
            <a:pPr marL="0" indent="0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3) Glucose can be stored for later use.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FFFFFF"/>
                </a:solidFill>
              </a:rPr>
              <a:t>Glucose also makes polymers called starches to store sugars. </a:t>
            </a:r>
          </a:p>
        </p:txBody>
      </p:sp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3BC1C6D5-119B-4C09-9434-6F2AB4EDC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4" y="348798"/>
            <a:ext cx="3038476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994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3200">
                <a:latin typeface="Times New Roman" charset="0"/>
                <a:cs typeface="Times New Roman" charset="0"/>
              </a:rPr>
              <a:t>Why is photosynthesis important?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Isosceles Triangle 144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7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8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9" name="Isosceles Triangle 148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1" name="Rectangle 150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701" name="Rectangle 3">
            <a:extLst>
              <a:ext uri="{FF2B5EF4-FFF2-40B4-BE49-F238E27FC236}">
                <a16:creationId xmlns:a16="http://schemas.microsoft.com/office/drawing/2014/main" id="{D9DEF873-B866-444F-9AC1-5AB38F3260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760969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478</Words>
  <Application>Microsoft Office PowerPoint</Application>
  <PresentationFormat>On-screen Show (4:3)</PresentationFormat>
  <Paragraphs>88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Open Sans</vt:lpstr>
      <vt:lpstr>Rockwell Extra Bold</vt:lpstr>
      <vt:lpstr>Times New Roman</vt:lpstr>
      <vt:lpstr>Trebuchet MS</vt:lpstr>
      <vt:lpstr>Wingdings</vt:lpstr>
      <vt:lpstr>Wingdings 3</vt:lpstr>
      <vt:lpstr>Facet</vt:lpstr>
      <vt:lpstr>Photosynthesis </vt:lpstr>
      <vt:lpstr>All life begins with……</vt:lpstr>
      <vt:lpstr>PowerPoint Presentation</vt:lpstr>
      <vt:lpstr>Photosynthesis Equation</vt:lpstr>
      <vt:lpstr>Photosynthesis Equation</vt:lpstr>
      <vt:lpstr>PHOTOSYNTHESIS</vt:lpstr>
      <vt:lpstr>PowerPoint Presentation</vt:lpstr>
      <vt:lpstr>Three ways plants use glucose:</vt:lpstr>
      <vt:lpstr>Why is photosynthesis important?</vt:lpstr>
      <vt:lpstr>PowerPoint Presentation</vt:lpstr>
      <vt:lpstr>Plant cells</vt:lpstr>
      <vt:lpstr>Plants</vt:lpstr>
      <vt:lpstr>Chloroplasts make oxygen by splitting water molecules.</vt:lpstr>
      <vt:lpstr>Stomata </vt:lpstr>
      <vt:lpstr>PHOTOSYNTHESIS</vt:lpstr>
      <vt:lpstr>EQUATION FOR PHOTOSYNTHESIS</vt:lpstr>
      <vt:lpstr>PHOTOSYNTHESIS</vt:lpstr>
      <vt:lpstr>PHOTOSYNTHESIS</vt:lpstr>
      <vt:lpstr>PHOTOSYNTHESIS</vt:lpstr>
      <vt:lpstr>PHOTOSYNTHESIS</vt:lpstr>
      <vt:lpstr>Do plants need oxygen?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 </dc:title>
  <dc:creator>Jensen, Tyler J</dc:creator>
  <cp:lastModifiedBy>Jensen, Tyler J</cp:lastModifiedBy>
  <cp:revision>5</cp:revision>
  <dcterms:created xsi:type="dcterms:W3CDTF">2019-01-10T22:37:20Z</dcterms:created>
  <dcterms:modified xsi:type="dcterms:W3CDTF">2019-01-11T20:56:58Z</dcterms:modified>
</cp:coreProperties>
</file>