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0" r:id="rId3"/>
    <p:sldId id="291" r:id="rId4"/>
    <p:sldId id="268" r:id="rId5"/>
    <p:sldId id="271" r:id="rId6"/>
    <p:sldId id="269" r:id="rId7"/>
    <p:sldId id="292" r:id="rId8"/>
    <p:sldId id="257" r:id="rId9"/>
    <p:sldId id="283" r:id="rId10"/>
    <p:sldId id="286" r:id="rId11"/>
    <p:sldId id="294" r:id="rId12"/>
    <p:sldId id="293" r:id="rId13"/>
    <p:sldId id="280" r:id="rId14"/>
    <p:sldId id="289" r:id="rId15"/>
    <p:sldId id="276" r:id="rId16"/>
    <p:sldId id="275" r:id="rId17"/>
    <p:sldId id="279" r:id="rId18"/>
    <p:sldId id="263" r:id="rId19"/>
    <p:sldId id="267" r:id="rId20"/>
    <p:sldId id="277" r:id="rId21"/>
    <p:sldId id="282" r:id="rId22"/>
    <p:sldId id="284" r:id="rId23"/>
    <p:sldId id="285" r:id="rId24"/>
    <p:sldId id="266" r:id="rId25"/>
    <p:sldId id="258" r:id="rId26"/>
    <p:sldId id="260" r:id="rId27"/>
    <p:sldId id="261" r:id="rId28"/>
    <p:sldId id="262" r:id="rId29"/>
    <p:sldId id="27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68"/>
    <p:restoredTop sz="99401" autoAdjust="0"/>
  </p:normalViewPr>
  <p:slideViewPr>
    <p:cSldViewPr>
      <p:cViewPr varScale="1">
        <p:scale>
          <a:sx n="66" d="100"/>
          <a:sy n="66" d="100"/>
        </p:scale>
        <p:origin x="200" y="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Melting and Boiling</a:t>
            </a:r>
            <a:r>
              <a:rPr lang="en-US" baseline="0" dirty="0"/>
              <a:t> Temperatures of Alkanes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7950357011825098E-2"/>
          <c:y val="0.166099000536266"/>
          <c:w val="0.84781658341094501"/>
          <c:h val="0.70792280614379099"/>
        </c:manualLayout>
      </c:layout>
      <c:scatterChart>
        <c:scatterStyle val="smoothMarker"/>
        <c:varyColors val="0"/>
        <c:ser>
          <c:idx val="2"/>
          <c:order val="0"/>
          <c:tx>
            <c:strRef>
              <c:f>Sheet1!$C$1</c:f>
              <c:strCache>
                <c:ptCount val="1"/>
                <c:pt idx="0">
                  <c:v>Boiling Point (˚C)</c:v>
                </c:pt>
              </c:strCache>
            </c:strRef>
          </c:tx>
          <c:xVal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</c:numCache>
            </c:numRef>
          </c:xVal>
          <c:yVal>
            <c:numRef>
              <c:f>Sheet1!$C$2:$C$19</c:f>
              <c:numCache>
                <c:formatCode>General</c:formatCode>
                <c:ptCount val="18"/>
                <c:pt idx="0">
                  <c:v>-162</c:v>
                </c:pt>
                <c:pt idx="1">
                  <c:v>-89</c:v>
                </c:pt>
                <c:pt idx="2">
                  <c:v>-42</c:v>
                </c:pt>
                <c:pt idx="3">
                  <c:v>0</c:v>
                </c:pt>
                <c:pt idx="4">
                  <c:v>36</c:v>
                </c:pt>
                <c:pt idx="5">
                  <c:v>69</c:v>
                </c:pt>
                <c:pt idx="6">
                  <c:v>98</c:v>
                </c:pt>
                <c:pt idx="7">
                  <c:v>126</c:v>
                </c:pt>
                <c:pt idx="8">
                  <c:v>151</c:v>
                </c:pt>
                <c:pt idx="9">
                  <c:v>174</c:v>
                </c:pt>
                <c:pt idx="10">
                  <c:v>196</c:v>
                </c:pt>
                <c:pt idx="11">
                  <c:v>216</c:v>
                </c:pt>
                <c:pt idx="12">
                  <c:v>269</c:v>
                </c:pt>
                <c:pt idx="13">
                  <c:v>343</c:v>
                </c:pt>
                <c:pt idx="14">
                  <c:v>401.9</c:v>
                </c:pt>
                <c:pt idx="15">
                  <c:v>450</c:v>
                </c:pt>
                <c:pt idx="16">
                  <c:v>493</c:v>
                </c:pt>
                <c:pt idx="17">
                  <c:v>525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32B-E844-B75B-BD7A773CA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912168"/>
        <c:axId val="2096917688"/>
      </c:scatterChart>
      <c:scatterChart>
        <c:scatterStyle val="smoothMarker"/>
        <c:varyColors val="0"/>
        <c:ser>
          <c:idx val="1"/>
          <c:order val="1"/>
          <c:tx>
            <c:strRef>
              <c:f>Sheet1!$B$1</c:f>
              <c:strCache>
                <c:ptCount val="1"/>
                <c:pt idx="0">
                  <c:v>Melting Point(˚C)</c:v>
                </c:pt>
              </c:strCache>
            </c:strRef>
          </c:tx>
          <c:xVal>
            <c:numRef>
              <c:f>Sheet1!$A$2:$A$19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15</c:v>
                </c:pt>
                <c:pt idx="13">
                  <c:v>20</c:v>
                </c:pt>
                <c:pt idx="14">
                  <c:v>25</c:v>
                </c:pt>
                <c:pt idx="15">
                  <c:v>30</c:v>
                </c:pt>
                <c:pt idx="16">
                  <c:v>35</c:v>
                </c:pt>
                <c:pt idx="17">
                  <c:v>40</c:v>
                </c:pt>
              </c:numCache>
            </c:numRef>
          </c:xVal>
          <c:yVal>
            <c:numRef>
              <c:f>Sheet1!$B$2:$B$19</c:f>
              <c:numCache>
                <c:formatCode>General</c:formatCode>
                <c:ptCount val="18"/>
                <c:pt idx="0">
                  <c:v>-183</c:v>
                </c:pt>
                <c:pt idx="1">
                  <c:v>-172</c:v>
                </c:pt>
                <c:pt idx="2">
                  <c:v>-188</c:v>
                </c:pt>
                <c:pt idx="3">
                  <c:v>-138</c:v>
                </c:pt>
                <c:pt idx="4">
                  <c:v>-130</c:v>
                </c:pt>
                <c:pt idx="5">
                  <c:v>-95</c:v>
                </c:pt>
                <c:pt idx="6">
                  <c:v>-91</c:v>
                </c:pt>
                <c:pt idx="7">
                  <c:v>-57</c:v>
                </c:pt>
                <c:pt idx="8">
                  <c:v>-54</c:v>
                </c:pt>
                <c:pt idx="9">
                  <c:v>-30</c:v>
                </c:pt>
                <c:pt idx="10">
                  <c:v>-26</c:v>
                </c:pt>
                <c:pt idx="11">
                  <c:v>-10</c:v>
                </c:pt>
                <c:pt idx="12">
                  <c:v>9.9</c:v>
                </c:pt>
                <c:pt idx="13">
                  <c:v>37</c:v>
                </c:pt>
                <c:pt idx="14">
                  <c:v>54</c:v>
                </c:pt>
                <c:pt idx="15">
                  <c:v>66</c:v>
                </c:pt>
                <c:pt idx="16">
                  <c:v>75</c:v>
                </c:pt>
                <c:pt idx="17">
                  <c:v>82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C32B-E844-B75B-BD7A773CAD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6926760"/>
        <c:axId val="2096923672"/>
      </c:scatterChart>
      <c:valAx>
        <c:axId val="209691216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/>
                </a:pPr>
                <a:r>
                  <a:rPr lang="en-US" sz="1200" b="1"/>
                  <a:t>Number of Carbons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crossAx val="2096917688"/>
        <c:crosses val="autoZero"/>
        <c:crossBetween val="midCat"/>
      </c:valAx>
      <c:valAx>
        <c:axId val="2096917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1">
                    <a:latin typeface="+mn-lt"/>
                  </a:defRPr>
                </a:pPr>
                <a:r>
                  <a:rPr lang="en-US" sz="1200" b="1">
                    <a:latin typeface="+mn-lt"/>
                  </a:rPr>
                  <a:t>Tempurature</a:t>
                </a:r>
                <a:r>
                  <a:rPr lang="en-US" sz="1200" b="1" baseline="0">
                    <a:latin typeface="+mn-lt"/>
                  </a:rPr>
                  <a:t> (˚C) </a:t>
                </a:r>
                <a:endParaRPr lang="en-US" sz="1200" b="1">
                  <a:latin typeface="+mn-lt"/>
                </a:endParaRP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6912168"/>
        <c:crosses val="autoZero"/>
        <c:crossBetween val="midCat"/>
      </c:valAx>
      <c:valAx>
        <c:axId val="2096923672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2096926760"/>
        <c:crosses val="max"/>
        <c:crossBetween val="midCat"/>
      </c:valAx>
      <c:valAx>
        <c:axId val="209692676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096923672"/>
        <c:crosses val="max"/>
        <c:crossBetween val="midCat"/>
      </c:valAx>
      <c:spPr>
        <a:ln w="12700">
          <a:solidFill>
            <a:schemeClr val="accent1"/>
          </a:solidFill>
        </a:ln>
      </c:spPr>
    </c:plotArea>
    <c:legend>
      <c:legendPos val="r"/>
      <c:layout>
        <c:manualLayout>
          <c:xMode val="edge"/>
          <c:yMode val="edge"/>
          <c:x val="0.69689639601501396"/>
          <c:y val="0.31185649487598699"/>
          <c:w val="0.27852420101899"/>
          <c:h val="0.24475666536696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C0BE6C8-567F-44B1-8170-C907F468AD3E}" type="datetimeFigureOut">
              <a:rPr lang="en-US" smtClean="0"/>
              <a:t>10/27/19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FFD66347-2509-4A3E-B982-6FE4ADD3C1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hyperlink" Target="http://upload.wikimedia.org/wikipedia/commons/c/cd/SEMexample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2549324"/>
          </a:xfrm>
        </p:spPr>
        <p:txBody>
          <a:bodyPr>
            <a:normAutofit/>
          </a:bodyPr>
          <a:lstStyle/>
          <a:p>
            <a:r>
              <a:rPr lang="en-US" sz="4000" dirty="0"/>
              <a:t>Natural &amp; Synthetic Polymers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224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725" y="619155"/>
            <a:ext cx="363207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Polymers in </a:t>
            </a:r>
            <a:br>
              <a:rPr lang="en-US" dirty="0"/>
            </a:br>
            <a:r>
              <a:rPr lang="en-US" dirty="0"/>
              <a:t>   Biology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-1233" r="-6687" b="6785"/>
          <a:stretch/>
        </p:blipFill>
        <p:spPr bwMode="auto">
          <a:xfrm>
            <a:off x="609600" y="2590800"/>
            <a:ext cx="2857500" cy="384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2125385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601018"/>
            <a:ext cx="2751119" cy="1298528"/>
          </a:xfrm>
          <a:prstGeom prst="rect">
            <a:avLst/>
          </a:prstGeom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557462" cy="157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98131" y="3200908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Sugar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5703385" y="2804899"/>
            <a:ext cx="886791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23910" y="9906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Starch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06" y="1676399"/>
            <a:ext cx="416242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711" y="1390621"/>
            <a:ext cx="1543690" cy="1414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b="8010"/>
          <a:stretch/>
        </p:blipFill>
        <p:spPr bwMode="auto">
          <a:xfrm rot="16200000">
            <a:off x="6015953" y="3966248"/>
            <a:ext cx="2903296" cy="213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53504" y="3300199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Proteins</a:t>
            </a:r>
          </a:p>
        </p:txBody>
      </p:sp>
    </p:spTree>
    <p:extLst>
      <p:ext uri="{BB962C8B-B14F-4D97-AF65-F5344CB8AC3E}">
        <p14:creationId xmlns:p14="http://schemas.microsoft.com/office/powerpoint/2010/main" val="2629208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sz="4000" dirty="0">
                <a:latin typeface="Palatino Linotype" pitchFamily="18" charset="0"/>
              </a:rPr>
            </a:br>
            <a:br>
              <a:rPr lang="en-US" dirty="0">
                <a:latin typeface="Palatino Linotype" pitchFamily="18" charset="0"/>
              </a:rPr>
            </a:br>
            <a:r>
              <a:rPr lang="en-US" sz="4000" dirty="0">
                <a:latin typeface="Palatino Linotype" pitchFamily="18" charset="0"/>
              </a:rPr>
              <a:t>Some Natural Polymers in Food…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Gelatin in </a:t>
            </a:r>
            <a:r>
              <a:rPr lang="en-US" dirty="0" err="1"/>
              <a:t>gummi</a:t>
            </a:r>
            <a:r>
              <a:rPr lang="en-US" dirty="0"/>
              <a:t> worms and </a:t>
            </a:r>
            <a:r>
              <a:rPr lang="en-US" dirty="0" err="1"/>
              <a:t>gummi</a:t>
            </a:r>
            <a:r>
              <a:rPr lang="en-US" dirty="0"/>
              <a:t> bears are made from natural polymers! </a:t>
            </a:r>
          </a:p>
          <a:p>
            <a:pPr eaLnBrk="1" hangingPunct="1"/>
            <a:r>
              <a:rPr lang="en-US" dirty="0"/>
              <a:t>Bubble gum contains styrene butadiene rubber!</a:t>
            </a:r>
          </a:p>
          <a:p>
            <a:pPr eaLnBrk="1" hangingPunct="1"/>
            <a:r>
              <a:rPr lang="en-US" dirty="0"/>
              <a:t>Carbohydrates (starches) and proteins are examples of natural polymers!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038600"/>
            <a:ext cx="149981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Gummy_be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4419600"/>
            <a:ext cx="20828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9" descr="Protein_Dynamics_Cytochrome_C_2NEW_smaller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5105400"/>
            <a:ext cx="18288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3810000" y="41148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natural polymers</a:t>
            </a:r>
          </a:p>
        </p:txBody>
      </p:sp>
      <p:sp>
        <p:nvSpPr>
          <p:cNvPr id="18440" name="Line 13"/>
          <p:cNvSpPr>
            <a:spLocks noChangeShapeType="1"/>
          </p:cNvSpPr>
          <p:nvPr/>
        </p:nvSpPr>
        <p:spPr bwMode="auto">
          <a:xfrm flipH="1">
            <a:off x="4114800" y="4572000"/>
            <a:ext cx="762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42" name="Line 15"/>
          <p:cNvSpPr>
            <a:spLocks noChangeShapeType="1"/>
          </p:cNvSpPr>
          <p:nvPr/>
        </p:nvSpPr>
        <p:spPr bwMode="auto">
          <a:xfrm>
            <a:off x="4724400" y="45720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5105400"/>
            <a:ext cx="12192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69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Synthetic Polymer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Made from natural resources that are changed chemically to produce a new substance with different bonds and properties. </a:t>
            </a:r>
          </a:p>
        </p:txBody>
      </p:sp>
    </p:spTree>
    <p:extLst>
      <p:ext uri="{BB962C8B-B14F-4D97-AF65-F5344CB8AC3E}">
        <p14:creationId xmlns:p14="http://schemas.microsoft.com/office/powerpoint/2010/main" val="974354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52800"/>
            <a:ext cx="392430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Molecular Structure</a:t>
            </a:r>
            <a:br>
              <a:rPr lang="en-US" dirty="0"/>
            </a:br>
            <a:r>
              <a:rPr lang="en-US" dirty="0"/>
              <a:t>			  of 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0"/>
            <a:ext cx="6777317" cy="3508977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Linear</a:t>
            </a:r>
          </a:p>
          <a:p>
            <a:pPr lvl="1"/>
            <a:r>
              <a:rPr lang="en-US" dirty="0"/>
              <a:t>High Density Polyethylene (HDPE), PVC, Nylon, Cotton</a:t>
            </a:r>
          </a:p>
          <a:p>
            <a:r>
              <a:rPr lang="en-US" b="1" dirty="0"/>
              <a:t>Branched</a:t>
            </a:r>
          </a:p>
          <a:p>
            <a:pPr lvl="1"/>
            <a:r>
              <a:rPr lang="en-US" dirty="0"/>
              <a:t>Low Density </a:t>
            </a:r>
          </a:p>
          <a:p>
            <a:pPr marL="365760" lvl="1" indent="0">
              <a:buNone/>
            </a:pPr>
            <a:r>
              <a:rPr lang="en-US" dirty="0"/>
              <a:t>       Polyethylene (LDPE)</a:t>
            </a:r>
          </a:p>
          <a:p>
            <a:r>
              <a:rPr lang="en-US" b="1" dirty="0"/>
              <a:t>Cross-linked</a:t>
            </a:r>
          </a:p>
          <a:p>
            <a:pPr lvl="1"/>
            <a:r>
              <a:rPr lang="en-US" dirty="0"/>
              <a:t>Rubber</a:t>
            </a:r>
          </a:p>
          <a:p>
            <a:r>
              <a:rPr lang="en-US" b="1" dirty="0"/>
              <a:t>Network</a:t>
            </a:r>
          </a:p>
          <a:p>
            <a:pPr lvl="1"/>
            <a:r>
              <a:rPr lang="en-US" dirty="0"/>
              <a:t>Kevlar, Epoxy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1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other material properties change?</a:t>
            </a: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/>
              <a:t>Viscosity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Hardness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Toughness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Flammability</a:t>
            </a:r>
          </a:p>
          <a:p>
            <a:pPr lvl="1"/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21336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318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eb.tradekorea.com/upload_file2/product/749/P00271749/cbe9caa5_6d0f9293_8b4c_4c09_b91d_eda956ddbd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76799"/>
            <a:ext cx="2921901" cy="1578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142999"/>
            <a:ext cx="7567110" cy="767179"/>
          </a:xfrm>
        </p:spPr>
        <p:txBody>
          <a:bodyPr>
            <a:normAutofit fontScale="90000"/>
          </a:bodyPr>
          <a:lstStyle/>
          <a:p>
            <a:r>
              <a:rPr lang="en-US" dirty="0"/>
              <a:t>Low-Density Polyethylene (LDPE)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49" y="2057400"/>
            <a:ext cx="3600450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30012"/>
            <a:ext cx="1118974" cy="107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5760720"/>
            <a:ext cx="1097280" cy="1097280"/>
          </a:xfrm>
          <a:prstGeom prst="rect">
            <a:avLst/>
          </a:prstGeom>
          <a:solidFill>
            <a:schemeClr val="bg2"/>
          </a:solidFill>
        </p:spPr>
      </p:pic>
      <p:pic>
        <p:nvPicPr>
          <p:cNvPr id="2050" name="Picture 2" descr="http://www.bbc.co.uk/schools/gcsebitesize/science/images/ocrchem20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124" y="2408280"/>
            <a:ext cx="2914650" cy="21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33400"/>
            <a:ext cx="3452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</a:t>
            </a:r>
            <a:r>
              <a:rPr lang="en-US" sz="2000" dirty="0"/>
              <a:t>Length</a:t>
            </a:r>
            <a:r>
              <a:rPr lang="en-US" dirty="0"/>
              <a:t>: 1000 - 2000</a:t>
            </a:r>
          </a:p>
        </p:txBody>
      </p:sp>
    </p:spTree>
    <p:extLst>
      <p:ext uri="{BB962C8B-B14F-4D97-AF65-F5344CB8AC3E}">
        <p14:creationId xmlns:p14="http://schemas.microsoft.com/office/powerpoint/2010/main" val="17490930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43" y="1752600"/>
            <a:ext cx="2971800" cy="44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High-Density Polyethylene (HDPE)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2847975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157094"/>
            <a:ext cx="1143000" cy="151529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256" y="4503761"/>
            <a:ext cx="1652587" cy="158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rows of molecules in a regular arrangemen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57094"/>
            <a:ext cx="2535552" cy="190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85800" y="5334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</a:t>
            </a:r>
            <a:r>
              <a:rPr lang="en-US" sz="2000" dirty="0"/>
              <a:t>Length</a:t>
            </a:r>
            <a:r>
              <a:rPr lang="en-US" dirty="0"/>
              <a:t>: 10,000 – 100,000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5760720"/>
            <a:ext cx="1097280" cy="109728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7559818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Ultra-high-molecular-weight polyethylene (UHMWPE)</a:t>
            </a:r>
          </a:p>
        </p:txBody>
      </p:sp>
      <p:pic>
        <p:nvPicPr>
          <p:cNvPr id="15364" name="Picture 4" descr="http://www.partwell.com/images/pictures/photos/products/bu3/uhmpw-p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82" y="3396018"/>
            <a:ext cx="3315565" cy="305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82" y="2438400"/>
            <a:ext cx="3584567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86"/>
          <a:stretch/>
        </p:blipFill>
        <p:spPr bwMode="auto">
          <a:xfrm>
            <a:off x="5867400" y="2324100"/>
            <a:ext cx="2678546" cy="1852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4501255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effectLst>
                  <a:outerShdw blurRad="127000" dist="38100" dir="8100000" algn="tr" rotWithShape="0">
                    <a:schemeClr val="accent1">
                      <a:lumMod val="75000"/>
                      <a:alpha val="55000"/>
                    </a:schemeClr>
                  </a:outerShdw>
                </a:effectLst>
              </a:rPr>
              <a:t>Helmet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4664" y="5739459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effectLst>
                  <a:outerShdw blurRad="127000" dist="38100" dir="8100000" algn="tr" rotWithShape="0">
                    <a:schemeClr val="accent1">
                      <a:lumMod val="75000"/>
                      <a:alpha val="55000"/>
                    </a:schemeClr>
                  </a:outerShdw>
                </a:effectLst>
              </a:rPr>
              <a:t>Gears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63882" y="2293203"/>
            <a:ext cx="2362200" cy="8309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2"/>
                </a:solidFill>
                <a:effectLst>
                  <a:outerShdw blurRad="127000" dist="38100" dir="8100000" algn="tr" rotWithShape="0">
                    <a:schemeClr val="accent1">
                      <a:lumMod val="75000"/>
                      <a:alpha val="55000"/>
                    </a:schemeClr>
                  </a:outerShdw>
                </a:effectLst>
              </a:rPr>
              <a:t>Joint Replacement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95" y="4511979"/>
            <a:ext cx="1652587" cy="1581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5800" y="5334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</a:t>
            </a:r>
            <a:r>
              <a:rPr lang="en-US" sz="2000" dirty="0"/>
              <a:t>Length</a:t>
            </a:r>
            <a:r>
              <a:rPr lang="en-US" dirty="0"/>
              <a:t>: 2-6 million</a:t>
            </a:r>
          </a:p>
        </p:txBody>
      </p:sp>
    </p:spTree>
    <p:extLst>
      <p:ext uri="{BB962C8B-B14F-4D97-AF65-F5344CB8AC3E}">
        <p14:creationId xmlns:p14="http://schemas.microsoft.com/office/powerpoint/2010/main" val="1315298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Endless Possibilities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324475" cy="469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3652"/>
            <a:ext cx="2209799" cy="3508977"/>
          </a:xfrm>
        </p:spPr>
        <p:txBody>
          <a:bodyPr>
            <a:normAutofit/>
          </a:bodyPr>
          <a:lstStyle/>
          <a:p>
            <a:r>
              <a:rPr lang="en-US" b="1" dirty="0"/>
              <a:t>New Functional Groups</a:t>
            </a:r>
          </a:p>
          <a:p>
            <a:endParaRPr lang="en-US" dirty="0"/>
          </a:p>
          <a:p>
            <a:r>
              <a:rPr lang="en-US" dirty="0"/>
              <a:t>Different Polymer Backbones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115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Functional Groups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740348"/>
            <a:ext cx="5638799" cy="4656215"/>
          </a:xfrm>
        </p:spPr>
      </p:pic>
    </p:spTree>
    <p:extLst>
      <p:ext uri="{BB962C8B-B14F-4D97-AF65-F5344CB8AC3E}">
        <p14:creationId xmlns:p14="http://schemas.microsoft.com/office/powerpoint/2010/main" val="328831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2057400"/>
            <a:ext cx="56769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15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33549"/>
            <a:ext cx="5867400" cy="421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987" y="484229"/>
            <a:ext cx="7024744" cy="1143000"/>
          </a:xfrm>
        </p:spPr>
        <p:txBody>
          <a:bodyPr/>
          <a:lstStyle/>
          <a:p>
            <a:r>
              <a:rPr lang="en-US" dirty="0"/>
              <a:t>PVC – (polyvinyl chloride)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50" y="1397492"/>
            <a:ext cx="1925762" cy="1814067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280346" cy="30056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5334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</a:t>
            </a:r>
            <a:r>
              <a:rPr lang="en-US" sz="2000" dirty="0"/>
              <a:t>Length</a:t>
            </a:r>
            <a:r>
              <a:rPr lang="en-US" dirty="0"/>
              <a:t>: 4,000 – 5,000</a:t>
            </a:r>
          </a:p>
        </p:txBody>
      </p:sp>
      <p:sp>
        <p:nvSpPr>
          <p:cNvPr id="4" name="Oval 3"/>
          <p:cNvSpPr/>
          <p:nvPr/>
        </p:nvSpPr>
        <p:spPr>
          <a:xfrm>
            <a:off x="7704731" y="1397492"/>
            <a:ext cx="677269" cy="58370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6065419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Polar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/>
              <a:t> Stronger Bonding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720" y="5766533"/>
            <a:ext cx="1097280" cy="109728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223753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910988"/>
            <a:ext cx="7024744" cy="1143000"/>
          </a:xfrm>
        </p:spPr>
        <p:txBody>
          <a:bodyPr>
            <a:normAutofit/>
          </a:bodyPr>
          <a:lstStyle/>
          <a:p>
            <a:r>
              <a:rPr lang="en-US" sz="3200" dirty="0"/>
              <a:t>Polyethylene Terephthalate (PETE)</a:t>
            </a:r>
            <a:br>
              <a:rPr lang="en-US" sz="3200" dirty="0"/>
            </a:br>
            <a:r>
              <a:rPr lang="en-US" sz="3200" dirty="0"/>
              <a:t>     “Polyester”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82" y="2209800"/>
            <a:ext cx="5410200" cy="125516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60"/>
          <a:stretch/>
        </p:blipFill>
        <p:spPr bwMode="auto">
          <a:xfrm>
            <a:off x="6692998" y="1531192"/>
            <a:ext cx="1927980" cy="241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5800" y="533400"/>
            <a:ext cx="3505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Chain </a:t>
            </a:r>
            <a:r>
              <a:rPr lang="en-US" sz="2000" dirty="0"/>
              <a:t>Length</a:t>
            </a:r>
            <a:r>
              <a:rPr lang="en-US" dirty="0"/>
              <a:t>: 4,000 – 8,000</a:t>
            </a:r>
          </a:p>
        </p:txBody>
      </p:sp>
      <p:pic>
        <p:nvPicPr>
          <p:cNvPr id="4100" name="Picture 4" descr="File:SEMexample.jp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51"/>
          <a:stretch/>
        </p:blipFill>
        <p:spPr bwMode="auto">
          <a:xfrm>
            <a:off x="690524" y="3936708"/>
            <a:ext cx="3576676" cy="241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796" y="3944669"/>
            <a:ext cx="3632397" cy="2422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00400" y="2209800"/>
            <a:ext cx="914400" cy="914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276082" y="3166339"/>
            <a:ext cx="76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Ester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5791200"/>
            <a:ext cx="1097280" cy="1097280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1380182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77193"/>
            <a:ext cx="7620000" cy="5430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Nylon</a:t>
            </a:r>
            <a:br>
              <a:rPr lang="en-US" dirty="0"/>
            </a:b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90"/>
          <a:stretch/>
        </p:blipFill>
        <p:spPr bwMode="auto">
          <a:xfrm>
            <a:off x="2971800" y="4385481"/>
            <a:ext cx="4487330" cy="173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75" y="877193"/>
            <a:ext cx="2796825" cy="1866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480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Kevlar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3752850" cy="440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667000"/>
            <a:ext cx="3810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876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Strong Network of </a:t>
            </a:r>
            <a:r>
              <a:rPr lang="en-US" b="1" dirty="0"/>
              <a:t>Covalent Bonds</a:t>
            </a:r>
          </a:p>
          <a:p>
            <a:r>
              <a:rPr lang="en-US" dirty="0"/>
              <a:t>And Polar </a:t>
            </a:r>
            <a:r>
              <a:rPr lang="en-US" b="1" dirty="0"/>
              <a:t>Hydrogen Bonds</a:t>
            </a:r>
          </a:p>
        </p:txBody>
      </p:sp>
    </p:spTree>
    <p:extLst>
      <p:ext uri="{BB962C8B-B14F-4D97-AF65-F5344CB8AC3E}">
        <p14:creationId xmlns:p14="http://schemas.microsoft.com/office/powerpoint/2010/main" val="1694111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Endless Possibilities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52600"/>
            <a:ext cx="5324475" cy="4693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23652"/>
            <a:ext cx="2209799" cy="3508977"/>
          </a:xfrm>
        </p:spPr>
        <p:txBody>
          <a:bodyPr>
            <a:normAutofit/>
          </a:bodyPr>
          <a:lstStyle/>
          <a:p>
            <a:r>
              <a:rPr lang="en-US" dirty="0"/>
              <a:t>New Functional Groups</a:t>
            </a:r>
          </a:p>
          <a:p>
            <a:endParaRPr lang="en-US" dirty="0"/>
          </a:p>
          <a:p>
            <a:r>
              <a:rPr lang="en-US" b="1" dirty="0"/>
              <a:t>Different Polymer Backbones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035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Inorganic 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379405"/>
            <a:ext cx="4572000" cy="3716595"/>
          </a:xfrm>
        </p:spPr>
        <p:txBody>
          <a:bodyPr/>
          <a:lstStyle/>
          <a:p>
            <a:r>
              <a:rPr lang="en-US" dirty="0"/>
              <a:t>Silicon (Si)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199"/>
            <a:ext cx="2590800" cy="337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75688" y="4023360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05762"/>
            <a:ext cx="4343400" cy="2901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64" y="2112689"/>
            <a:ext cx="2495550" cy="2367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4752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Inorganic 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379405"/>
            <a:ext cx="4572000" cy="3716595"/>
          </a:xfrm>
        </p:spPr>
        <p:txBody>
          <a:bodyPr/>
          <a:lstStyle/>
          <a:p>
            <a:r>
              <a:rPr lang="en-US" dirty="0"/>
              <a:t>Silicon (Si)</a:t>
            </a:r>
          </a:p>
          <a:p>
            <a:r>
              <a:rPr lang="en-US" dirty="0"/>
              <a:t>Germanium (</a:t>
            </a:r>
            <a:r>
              <a:rPr lang="en-US" dirty="0" err="1"/>
              <a:t>Ge</a:t>
            </a:r>
            <a:r>
              <a:rPr lang="en-US" dirty="0"/>
              <a:t>)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199"/>
            <a:ext cx="2590800" cy="337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057400" y="5029200"/>
            <a:ext cx="54864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21" b="53521"/>
          <a:stretch/>
        </p:blipFill>
        <p:spPr>
          <a:xfrm>
            <a:off x="3886200" y="3810000"/>
            <a:ext cx="47529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3432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Inorganic 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2379405"/>
            <a:ext cx="4572000" cy="3716595"/>
          </a:xfrm>
        </p:spPr>
        <p:txBody>
          <a:bodyPr/>
          <a:lstStyle/>
          <a:p>
            <a:r>
              <a:rPr lang="en-US" dirty="0"/>
              <a:t>Silicon (Si)</a:t>
            </a:r>
          </a:p>
          <a:p>
            <a:r>
              <a:rPr lang="en-US" dirty="0"/>
              <a:t>Germanium (</a:t>
            </a:r>
            <a:r>
              <a:rPr lang="en-US" dirty="0" err="1"/>
              <a:t>Ge</a:t>
            </a:r>
            <a:r>
              <a:rPr lang="en-US" dirty="0"/>
              <a:t>)</a:t>
            </a:r>
          </a:p>
          <a:p>
            <a:r>
              <a:rPr lang="en-US" dirty="0"/>
              <a:t>Boron-Nitrogen (B – N)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199"/>
            <a:ext cx="2590800" cy="337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252728" y="3048000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53512" y="3048000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6"/>
            <a:endCxn id="7" idx="2"/>
          </p:cNvCxnSpPr>
          <p:nvPr/>
        </p:nvCxnSpPr>
        <p:spPr>
          <a:xfrm>
            <a:off x="1709928" y="3276600"/>
            <a:ext cx="1243584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197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Inorganic 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2379405"/>
            <a:ext cx="4800600" cy="3716595"/>
          </a:xfrm>
        </p:spPr>
        <p:txBody>
          <a:bodyPr/>
          <a:lstStyle/>
          <a:p>
            <a:r>
              <a:rPr lang="en-US" dirty="0"/>
              <a:t>Silicon (Si)</a:t>
            </a:r>
          </a:p>
          <a:p>
            <a:r>
              <a:rPr lang="en-US" dirty="0"/>
              <a:t>Germanium (</a:t>
            </a:r>
            <a:r>
              <a:rPr lang="en-US" dirty="0" err="1"/>
              <a:t>Ge</a:t>
            </a:r>
            <a:r>
              <a:rPr lang="en-US" dirty="0"/>
              <a:t>)</a:t>
            </a:r>
          </a:p>
          <a:p>
            <a:r>
              <a:rPr lang="en-US" dirty="0"/>
              <a:t>Boron-Nitrogen (B – N)</a:t>
            </a:r>
          </a:p>
          <a:p>
            <a:r>
              <a:rPr lang="en-US" dirty="0"/>
              <a:t>Aluminum – Nitrogen (Al – N)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On and on</a:t>
            </a:r>
          </a:p>
          <a:p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62199"/>
            <a:ext cx="2590800" cy="337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252728" y="4049231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53512" y="3048000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6"/>
            <a:endCxn id="6" idx="2"/>
          </p:cNvCxnSpPr>
          <p:nvPr/>
        </p:nvCxnSpPr>
        <p:spPr>
          <a:xfrm flipV="1">
            <a:off x="1709928" y="3276600"/>
            <a:ext cx="1243584" cy="100123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895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724936"/>
          </a:xfrm>
        </p:spPr>
        <p:txBody>
          <a:bodyPr/>
          <a:lstStyle/>
          <a:p>
            <a:r>
              <a:rPr lang="en-US" dirty="0"/>
              <a:t>Conclusions: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981200"/>
            <a:ext cx="6777317" cy="3851429"/>
          </a:xfrm>
        </p:spPr>
        <p:txBody>
          <a:bodyPr>
            <a:normAutofit fontScale="92500"/>
          </a:bodyPr>
          <a:lstStyle/>
          <a:p>
            <a:r>
              <a:rPr lang="en-US" dirty="0"/>
              <a:t>Polymers make up all sorts of materials that are all around us!</a:t>
            </a:r>
          </a:p>
          <a:p>
            <a:r>
              <a:rPr lang="en-US" dirty="0"/>
              <a:t>They can have a </a:t>
            </a:r>
            <a:r>
              <a:rPr lang="en-US" b="1" dirty="0"/>
              <a:t>huge</a:t>
            </a:r>
            <a:r>
              <a:rPr lang="en-US" dirty="0"/>
              <a:t> range or material properties based on their:</a:t>
            </a:r>
          </a:p>
          <a:p>
            <a:pPr lvl="1"/>
            <a:r>
              <a:rPr lang="en-US" dirty="0"/>
              <a:t>Functional Groups</a:t>
            </a:r>
          </a:p>
          <a:p>
            <a:pPr lvl="1"/>
            <a:r>
              <a:rPr lang="en-US" dirty="0"/>
              <a:t>Structure</a:t>
            </a:r>
          </a:p>
          <a:p>
            <a:pPr lvl="1"/>
            <a:r>
              <a:rPr lang="en-US" dirty="0"/>
              <a:t>Backbone</a:t>
            </a:r>
          </a:p>
          <a:p>
            <a:r>
              <a:rPr lang="en-US" dirty="0"/>
              <a:t>Keep thinking about how </a:t>
            </a:r>
            <a:r>
              <a:rPr lang="en-US" b="1" dirty="0"/>
              <a:t>chemical interactions on the </a:t>
            </a:r>
            <a:r>
              <a:rPr lang="en-US" b="1" dirty="0" err="1"/>
              <a:t>nano</a:t>
            </a:r>
            <a:r>
              <a:rPr lang="en-US" b="1" dirty="0"/>
              <a:t>-scale</a:t>
            </a:r>
            <a:r>
              <a:rPr lang="en-US" dirty="0"/>
              <a:t> correspond to </a:t>
            </a:r>
            <a:r>
              <a:rPr lang="en-US" b="1" dirty="0"/>
              <a:t>material properties on the macro-scale</a:t>
            </a:r>
          </a:p>
        </p:txBody>
      </p:sp>
    </p:spTree>
    <p:extLst>
      <p:ext uri="{BB962C8B-B14F-4D97-AF65-F5344CB8AC3E}">
        <p14:creationId xmlns:p14="http://schemas.microsoft.com/office/powerpoint/2010/main" val="31065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029200"/>
            <a:ext cx="8153400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38200" y="533400"/>
            <a:ext cx="77724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Monomer: Atoms bonded together to make a single molecule </a:t>
            </a:r>
          </a:p>
          <a:p>
            <a:endParaRPr lang="en-US" sz="3200" dirty="0"/>
          </a:p>
          <a:p>
            <a:r>
              <a:rPr lang="en-US" sz="3200" dirty="0"/>
              <a:t>Polymer: long molecule consisting of many similar or identical building blocks linked by covalent bonds.</a:t>
            </a:r>
          </a:p>
          <a:p>
            <a:endParaRPr lang="en-US" sz="3200" dirty="0"/>
          </a:p>
          <a:p>
            <a:r>
              <a:rPr lang="en-US" sz="3200" dirty="0"/>
              <a:t>Polymerization is the bonding of monomers.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30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u="sng" dirty="0"/>
              <a:t>Hydrocarbons</a:t>
            </a:r>
            <a:br>
              <a:rPr lang="en-US" sz="4400" dirty="0"/>
            </a:br>
            <a:r>
              <a:rPr lang="en-US" sz="4400" dirty="0"/>
              <a:t>		ex: Alkanes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2323652"/>
            <a:ext cx="2057399" cy="38390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1 – Meth-</a:t>
            </a:r>
          </a:p>
          <a:p>
            <a:r>
              <a:rPr lang="en-US" dirty="0"/>
              <a:t>2 – Eth-</a:t>
            </a:r>
          </a:p>
          <a:p>
            <a:r>
              <a:rPr lang="en-US" dirty="0"/>
              <a:t>3 – Prop-</a:t>
            </a:r>
          </a:p>
          <a:p>
            <a:r>
              <a:rPr lang="en-US" dirty="0"/>
              <a:t>4 – But-</a:t>
            </a:r>
          </a:p>
          <a:p>
            <a:r>
              <a:rPr lang="en-US" dirty="0"/>
              <a:t>5 – Pent-</a:t>
            </a:r>
          </a:p>
          <a:p>
            <a:r>
              <a:rPr lang="en-US" dirty="0"/>
              <a:t>6 – Hex-</a:t>
            </a:r>
          </a:p>
          <a:p>
            <a:r>
              <a:rPr lang="en-US" dirty="0"/>
              <a:t>7 – </a:t>
            </a:r>
            <a:r>
              <a:rPr lang="en-US" dirty="0" err="1"/>
              <a:t>Hept</a:t>
            </a:r>
            <a:r>
              <a:rPr lang="en-US" dirty="0"/>
              <a:t>-</a:t>
            </a:r>
          </a:p>
          <a:p>
            <a:r>
              <a:rPr lang="en-US" dirty="0"/>
              <a:t>8 – Oct-</a:t>
            </a:r>
          </a:p>
          <a:p>
            <a:r>
              <a:rPr lang="en-US" dirty="0"/>
              <a:t>9 – Non-</a:t>
            </a:r>
          </a:p>
          <a:p>
            <a:r>
              <a:rPr lang="en-US" dirty="0"/>
              <a:t>10 – Dec-</a:t>
            </a:r>
          </a:p>
          <a:p>
            <a:r>
              <a:rPr lang="en-US" dirty="0"/>
              <a:t>11 – </a:t>
            </a:r>
            <a:r>
              <a:rPr lang="en-US" dirty="0" err="1"/>
              <a:t>Undec</a:t>
            </a:r>
            <a:r>
              <a:rPr lang="en-US" dirty="0"/>
              <a:t>-</a:t>
            </a:r>
          </a:p>
          <a:p>
            <a:r>
              <a:rPr lang="en-US" dirty="0"/>
              <a:t>12 – </a:t>
            </a:r>
            <a:r>
              <a:rPr lang="en-US" dirty="0" err="1"/>
              <a:t>Dodec</a:t>
            </a:r>
            <a:r>
              <a:rPr lang="en-US" dirty="0"/>
              <a:t>-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438400"/>
            <a:ext cx="4762500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1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1" name="Picture 9" descr="http://www.ci.eden.nc.us/plastic%20bottles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711" r="27340" b="-711"/>
          <a:stretch/>
        </p:blipFill>
        <p:spPr bwMode="auto">
          <a:xfrm>
            <a:off x="6808839" y="4384199"/>
            <a:ext cx="1725561" cy="21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agoosa.com/images/candle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7" t="23618" r="-1"/>
          <a:stretch/>
        </p:blipFill>
        <p:spPr bwMode="auto">
          <a:xfrm>
            <a:off x="3952568" y="3008670"/>
            <a:ext cx="2995826" cy="327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outboardmotoroilblog.com/wp-content/uploads/2009/06/gasolin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69"/>
          <a:stretch/>
        </p:blipFill>
        <p:spPr bwMode="auto">
          <a:xfrm>
            <a:off x="1537341" y="4343398"/>
            <a:ext cx="2960917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Hydrocarbons </a:t>
            </a:r>
            <a:br>
              <a:rPr lang="en-US" dirty="0"/>
            </a:br>
            <a:r>
              <a:rPr lang="en-US" dirty="0"/>
              <a:t>		at Room Temperature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828800"/>
            <a:ext cx="1828800" cy="3493008"/>
          </a:xfrm>
        </p:spPr>
        <p:txBody>
          <a:bodyPr/>
          <a:lstStyle/>
          <a:p>
            <a:r>
              <a:rPr lang="en-US" dirty="0"/>
              <a:t>Gas</a:t>
            </a:r>
          </a:p>
          <a:p>
            <a:pPr marL="522288" lvl="1" indent="-273050"/>
            <a:r>
              <a:rPr lang="en-US" sz="1800" dirty="0"/>
              <a:t>Methane</a:t>
            </a:r>
          </a:p>
          <a:p>
            <a:pPr marL="522288" lvl="1" indent="-273050"/>
            <a:r>
              <a:rPr lang="en-US" sz="1800" dirty="0"/>
              <a:t>Ethane</a:t>
            </a:r>
          </a:p>
          <a:p>
            <a:pPr marL="522288" lvl="1" indent="-273050"/>
            <a:r>
              <a:rPr lang="en-US" sz="1800" dirty="0"/>
              <a:t>Propane</a:t>
            </a:r>
          </a:p>
          <a:p>
            <a:pPr marL="522288" lvl="1" indent="-273050"/>
            <a:r>
              <a:rPr lang="en-US" sz="1800" dirty="0"/>
              <a:t>Butane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858000" y="1828800"/>
            <a:ext cx="1828800" cy="609600"/>
          </a:xfrm>
        </p:spPr>
        <p:txBody>
          <a:bodyPr/>
          <a:lstStyle/>
          <a:p>
            <a:r>
              <a:rPr lang="en-US" dirty="0"/>
              <a:t>Plastic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68880" y="1828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Liquid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46320" y="1828800"/>
            <a:ext cx="1828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Waxy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08" y="4138178"/>
            <a:ext cx="1834886" cy="1200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02855" y="2286000"/>
            <a:ext cx="147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 to 40 Carbons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2568714"/>
            <a:ext cx="1478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5 to 19 Carbons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35" y="2953558"/>
            <a:ext cx="2534265" cy="169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27520" y="2286000"/>
            <a:ext cx="163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40 or more Carbons</a:t>
            </a:r>
          </a:p>
        </p:txBody>
      </p:sp>
    </p:spTree>
    <p:extLst>
      <p:ext uri="{BB962C8B-B14F-4D97-AF65-F5344CB8AC3E}">
        <p14:creationId xmlns:p14="http://schemas.microsoft.com/office/powerpoint/2010/main" val="30196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/>
      <p:bldP spid="6" grpId="0"/>
      <p:bldP spid="7" grpId="0"/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Melting Point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1658" y="1752600"/>
            <a:ext cx="7007942" cy="72434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As the length of hydrocarbons get </a:t>
            </a:r>
            <a:r>
              <a:rPr lang="en-US" b="1" dirty="0"/>
              <a:t>longer</a:t>
            </a:r>
            <a:r>
              <a:rPr lang="en-US" dirty="0"/>
              <a:t>, the </a:t>
            </a:r>
            <a:r>
              <a:rPr lang="en-US" b="1" dirty="0"/>
              <a:t>Melting Point</a:t>
            </a:r>
            <a:r>
              <a:rPr lang="en-US" dirty="0"/>
              <a:t> grows </a:t>
            </a:r>
            <a:r>
              <a:rPr lang="en-US" b="1" dirty="0"/>
              <a:t>Higher… why?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9074599"/>
              </p:ext>
            </p:extLst>
          </p:nvPr>
        </p:nvGraphicFramePr>
        <p:xfrm>
          <a:off x="1066800" y="2590800"/>
          <a:ext cx="7086600" cy="3662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8784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Natural Polymers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Natural polymers come from material that are gathered from the Earth. They can be found from material that can be grown, mined or pumped from the Earth.</a:t>
            </a:r>
          </a:p>
        </p:txBody>
      </p:sp>
    </p:spTree>
    <p:extLst>
      <p:ext uri="{BB962C8B-B14F-4D97-AF65-F5344CB8AC3E}">
        <p14:creationId xmlns:p14="http://schemas.microsoft.com/office/powerpoint/2010/main" val="1124464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Rubber Tree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909916"/>
            <a:ext cx="50387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2323652"/>
            <a:ext cx="2438401" cy="3848548"/>
          </a:xfrm>
        </p:spPr>
        <p:txBody>
          <a:bodyPr>
            <a:normAutofit/>
          </a:bodyPr>
          <a:lstStyle/>
          <a:p>
            <a:r>
              <a:rPr lang="en-US" dirty="0"/>
              <a:t>Sap:</a:t>
            </a:r>
          </a:p>
          <a:p>
            <a:pPr lvl="1"/>
            <a:r>
              <a:rPr lang="en-US" dirty="0"/>
              <a:t>Sticky</a:t>
            </a:r>
          </a:p>
          <a:p>
            <a:pPr lvl="1"/>
            <a:r>
              <a:rPr lang="en-US" dirty="0"/>
              <a:t>Viscous</a:t>
            </a:r>
          </a:p>
          <a:p>
            <a:pPr lvl="1"/>
            <a:r>
              <a:rPr lang="en-US" dirty="0"/>
              <a:t>Gooey</a:t>
            </a:r>
          </a:p>
          <a:p>
            <a:endParaRPr lang="en-US" dirty="0"/>
          </a:p>
          <a:p>
            <a:r>
              <a:rPr lang="en-US" dirty="0"/>
              <a:t>Goodyear</a:t>
            </a:r>
          </a:p>
          <a:p>
            <a:pPr lvl="1"/>
            <a:r>
              <a:rPr lang="en-US" dirty="0"/>
              <a:t>Experiment</a:t>
            </a:r>
          </a:p>
          <a:p>
            <a:pPr lvl="1"/>
            <a:r>
              <a:rPr lang="en-US" dirty="0"/>
              <a:t>Luck</a:t>
            </a:r>
          </a:p>
          <a:p>
            <a:pPr lvl="1"/>
            <a:r>
              <a:rPr lang="en-US" dirty="0"/>
              <a:t>Profit </a:t>
            </a:r>
          </a:p>
        </p:txBody>
      </p:sp>
    </p:spTree>
    <p:extLst>
      <p:ext uri="{BB962C8B-B14F-4D97-AF65-F5344CB8AC3E}">
        <p14:creationId xmlns:p14="http://schemas.microsoft.com/office/powerpoint/2010/main" val="233065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Cotton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45" y="2600325"/>
            <a:ext cx="3476625" cy="2489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2647" y="476642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Long Strands of Cellulose</a:t>
            </a:r>
          </a:p>
          <a:p>
            <a:r>
              <a:rPr lang="en-US" dirty="0"/>
              <a:t>+ Hydrogen Bonds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5638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Cellulose is the most common organic material on earth!</a:t>
            </a:r>
          </a:p>
          <a:p>
            <a:r>
              <a:rPr lang="en-US" dirty="0"/>
              <a:t>  It is also a primary constituent of wood and paper.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460" y="771525"/>
            <a:ext cx="1676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07576"/>
            <a:ext cx="8286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52" y="2820537"/>
            <a:ext cx="4210548" cy="169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752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5734</TotalTime>
  <Words>504</Words>
  <Application>Microsoft Macintosh PowerPoint</Application>
  <PresentationFormat>On-screen Show (4:3)</PresentationFormat>
  <Paragraphs>136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Century Gothic</vt:lpstr>
      <vt:lpstr>Palatino Linotype</vt:lpstr>
      <vt:lpstr>Wingdings 2</vt:lpstr>
      <vt:lpstr>Austin</vt:lpstr>
      <vt:lpstr>Natural &amp; Synthetic Polymers </vt:lpstr>
      <vt:lpstr>PowerPoint Presentation</vt:lpstr>
      <vt:lpstr>PowerPoint Presentation</vt:lpstr>
      <vt:lpstr>Hydrocarbons   ex: Alkanes</vt:lpstr>
      <vt:lpstr>Hydrocarbons    at Room Temperature </vt:lpstr>
      <vt:lpstr>Melting Point </vt:lpstr>
      <vt:lpstr>Natural Polymers</vt:lpstr>
      <vt:lpstr>Rubber Tree </vt:lpstr>
      <vt:lpstr>Cotton</vt:lpstr>
      <vt:lpstr>Polymers in     Biology</vt:lpstr>
      <vt:lpstr>  Some Natural Polymers in Food…</vt:lpstr>
      <vt:lpstr>Synthetic Polymer</vt:lpstr>
      <vt:lpstr>Molecular Structure      of Polymers</vt:lpstr>
      <vt:lpstr>What other material properties change?</vt:lpstr>
      <vt:lpstr>Low-Density Polyethylene (LDPE)</vt:lpstr>
      <vt:lpstr> High-Density Polyethylene (HDPE)</vt:lpstr>
      <vt:lpstr>Ultra-high-molecular-weight polyethylene (UHMWPE)</vt:lpstr>
      <vt:lpstr>Endless Possibilities </vt:lpstr>
      <vt:lpstr>Functional Groups </vt:lpstr>
      <vt:lpstr>PVC – (polyvinyl chloride)</vt:lpstr>
      <vt:lpstr>Polyethylene Terephthalate (PETE)      “Polyester”</vt:lpstr>
      <vt:lpstr>Nylon </vt:lpstr>
      <vt:lpstr>Kevlar</vt:lpstr>
      <vt:lpstr>Endless Possibilities </vt:lpstr>
      <vt:lpstr>Inorganic Polymers</vt:lpstr>
      <vt:lpstr>Inorganic Polymers</vt:lpstr>
      <vt:lpstr>Inorganic Polymers</vt:lpstr>
      <vt:lpstr>Inorganic Polymers</vt:lpstr>
      <vt:lpstr>Conclusions: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Stamm</dc:creator>
  <cp:lastModifiedBy>Jensen, Tyler J</cp:lastModifiedBy>
  <cp:revision>64</cp:revision>
  <dcterms:created xsi:type="dcterms:W3CDTF">2011-06-16T15:39:18Z</dcterms:created>
  <dcterms:modified xsi:type="dcterms:W3CDTF">2019-10-28T01:49:20Z</dcterms:modified>
</cp:coreProperties>
</file>